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  <p:sldMasterId id="2147483672" r:id="rId5"/>
    <p:sldMasterId id="2147483733" r:id="rId6"/>
    <p:sldMasterId id="2147483724" r:id="rId7"/>
  </p:sldMasterIdLst>
  <p:notesMasterIdLst>
    <p:notesMasterId r:id="rId30"/>
  </p:notesMasterIdLst>
  <p:handoutMasterIdLst>
    <p:handoutMasterId r:id="rId31"/>
  </p:handoutMasterIdLst>
  <p:sldIdLst>
    <p:sldId id="259" r:id="rId8"/>
    <p:sldId id="381" r:id="rId9"/>
    <p:sldId id="380" r:id="rId10"/>
    <p:sldId id="310" r:id="rId11"/>
    <p:sldId id="358" r:id="rId12"/>
    <p:sldId id="360" r:id="rId13"/>
    <p:sldId id="384" r:id="rId14"/>
    <p:sldId id="361" r:id="rId15"/>
    <p:sldId id="366" r:id="rId16"/>
    <p:sldId id="363" r:id="rId17"/>
    <p:sldId id="367" r:id="rId18"/>
    <p:sldId id="368" r:id="rId19"/>
    <p:sldId id="369" r:id="rId20"/>
    <p:sldId id="370" r:id="rId21"/>
    <p:sldId id="372" r:id="rId22"/>
    <p:sldId id="373" r:id="rId23"/>
    <p:sldId id="374" r:id="rId24"/>
    <p:sldId id="375" r:id="rId25"/>
    <p:sldId id="377" r:id="rId26"/>
    <p:sldId id="386" r:id="rId27"/>
    <p:sldId id="301" r:id="rId28"/>
    <p:sldId id="383" r:id="rId29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29"/>
    <a:srgbClr val="FF6600"/>
    <a:srgbClr val="FF3300"/>
    <a:srgbClr val="F1563F"/>
    <a:srgbClr val="FCE9E8"/>
    <a:srgbClr val="FAD1CE"/>
    <a:srgbClr val="E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464E0D-70E3-A94A-9268-493B36A2C4D0}" v="1" dt="2023-06-19T09:28:02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2" autoAdjust="0"/>
    <p:restoredTop sz="77305" autoAdjust="0"/>
  </p:normalViewPr>
  <p:slideViewPr>
    <p:cSldViewPr snapToGrid="0" snapToObjects="1">
      <p:cViewPr varScale="1">
        <p:scale>
          <a:sx n="79" d="100"/>
          <a:sy n="79" d="100"/>
        </p:scale>
        <p:origin x="240" y="4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vazipour, Babooshka" userId="3eea4f5e-ae25-4c43-b5d8-1a381062606e" providerId="ADAL" clId="{6C464E0D-70E3-A94A-9268-493B36A2C4D0}"/>
    <pc:docChg chg="modSld">
      <pc:chgData name="Shavazipour, Babooshka" userId="3eea4f5e-ae25-4c43-b5d8-1a381062606e" providerId="ADAL" clId="{6C464E0D-70E3-A94A-9268-493B36A2C4D0}" dt="2023-06-19T09:28:02.120" v="0"/>
      <pc:docMkLst>
        <pc:docMk/>
      </pc:docMkLst>
      <pc:sldChg chg="setBg">
        <pc:chgData name="Shavazipour, Babooshka" userId="3eea4f5e-ae25-4c43-b5d8-1a381062606e" providerId="ADAL" clId="{6C464E0D-70E3-A94A-9268-493B36A2C4D0}" dt="2023-06-19T09:28:02.120" v="0"/>
        <pc:sldMkLst>
          <pc:docMk/>
          <pc:sldMk cId="3956211087" sldId="25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1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1</a:t>
          </a:r>
          <a:endParaRPr lang="en-GB" sz="1800" dirty="0"/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2</a:t>
          </a:r>
          <a:endParaRPr lang="en-GB" sz="1800" dirty="0"/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1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noProof="0" dirty="0"/>
            <a:t>Solution 1</a:t>
          </a:r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noProof="0" dirty="0"/>
            <a:t>Solution 2</a:t>
          </a:r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2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noProof="0" dirty="0"/>
            <a:t>Solution 1</a:t>
          </a:r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noProof="0" dirty="0"/>
            <a:t>Solution 3</a:t>
          </a:r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A2A3A062-9712-481C-AC52-B76D0131E9C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noProof="0" dirty="0"/>
            <a:t>Solution 4</a:t>
          </a:r>
        </a:p>
      </dgm:t>
    </dgm:pt>
    <dgm:pt modelId="{52DFEBC3-90A5-4D07-B132-A2D98674E53B}" type="parTrans" cxnId="{C0F443D6-14C7-46E6-8A49-5D19F88F1C17}">
      <dgm:prSet/>
      <dgm:spPr/>
      <dgm:t>
        <a:bodyPr/>
        <a:lstStyle/>
        <a:p>
          <a:endParaRPr lang="en-GB"/>
        </a:p>
      </dgm:t>
    </dgm:pt>
    <dgm:pt modelId="{1D943CD6-C646-4B04-8987-D64741A69CCA}" type="sibTrans" cxnId="{C0F443D6-14C7-46E6-8A49-5D19F88F1C17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1BD94F34-41EF-4530-81F9-DF5A0718DD8B}" type="presOf" srcId="{A2A3A062-9712-481C-AC52-B76D0131E9C5}" destId="{AF45A2B7-5DA5-4D8C-95BD-9F1E17A9E19B}" srcOrd="0" destOrd="2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0F443D6-14C7-46E6-8A49-5D19F88F1C17}" srcId="{22DD5445-E447-4C83-A652-4EC60278F2E2}" destId="{A2A3A062-9712-481C-AC52-B76D0131E9C5}" srcOrd="2" destOrd="0" parTransId="{52DFEBC3-90A5-4D07-B132-A2D98674E53B}" sibTransId="{1D943CD6-C646-4B04-8987-D64741A69CCA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1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1</a:t>
          </a:r>
          <a:endParaRPr lang="en-GB" sz="1800" dirty="0"/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2</a:t>
          </a:r>
          <a:endParaRPr lang="en-GB" sz="1800" dirty="0"/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2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1</a:t>
          </a:r>
          <a:endParaRPr lang="en-GB" sz="1800" dirty="0"/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3</a:t>
          </a:r>
          <a:endParaRPr lang="en-GB" sz="1800" dirty="0"/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A2A3A062-9712-481C-AC52-B76D0131E9C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4</a:t>
          </a:r>
          <a:endParaRPr lang="en-GB" sz="1800" dirty="0"/>
        </a:p>
      </dgm:t>
    </dgm:pt>
    <dgm:pt modelId="{52DFEBC3-90A5-4D07-B132-A2D98674E53B}" type="parTrans" cxnId="{C0F443D6-14C7-46E6-8A49-5D19F88F1C17}">
      <dgm:prSet/>
      <dgm:spPr/>
      <dgm:t>
        <a:bodyPr/>
        <a:lstStyle/>
        <a:p>
          <a:endParaRPr lang="en-GB"/>
        </a:p>
      </dgm:t>
    </dgm:pt>
    <dgm:pt modelId="{1D943CD6-C646-4B04-8987-D64741A69CCA}" type="sibTrans" cxnId="{C0F443D6-14C7-46E6-8A49-5D19F88F1C17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1BD94F34-41EF-4530-81F9-DF5A0718DD8B}" type="presOf" srcId="{A2A3A062-9712-481C-AC52-B76D0131E9C5}" destId="{AF45A2B7-5DA5-4D8C-95BD-9F1E17A9E19B}" srcOrd="0" destOrd="2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0F443D6-14C7-46E6-8A49-5D19F88F1C17}" srcId="{22DD5445-E447-4C83-A652-4EC60278F2E2}" destId="{A2A3A062-9712-481C-AC52-B76D0131E9C5}" srcOrd="2" destOrd="0" parTransId="{52DFEBC3-90A5-4D07-B132-A2D98674E53B}" sibTransId="{1D943CD6-C646-4B04-8987-D64741A69CCA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3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1</a:t>
          </a:r>
          <a:endParaRPr lang="en-GB" sz="1800" dirty="0"/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/>
            <a:t>Solution</a:t>
          </a:r>
          <a:r>
            <a:rPr lang="fi-FI" sz="1800" dirty="0"/>
            <a:t> 4</a:t>
          </a:r>
          <a:endParaRPr lang="en-GB" sz="1800" dirty="0"/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1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strike="sngStrike" dirty="0" err="1"/>
            <a:t>Solution</a:t>
          </a:r>
          <a:r>
            <a:rPr lang="fi-FI" sz="1800" strike="sngStrike" dirty="0"/>
            <a:t> 1</a:t>
          </a:r>
          <a:endParaRPr lang="en-GB" sz="1800" strike="sngStrike" dirty="0"/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strike="sngStrike" dirty="0" err="1"/>
            <a:t>Solution</a:t>
          </a:r>
          <a:r>
            <a:rPr lang="fi-FI" sz="1800" strike="sngStrike" dirty="0"/>
            <a:t> 2</a:t>
          </a:r>
          <a:endParaRPr lang="en-GB" sz="1800" strike="sngStrike" dirty="0"/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2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strike="sngStrike" dirty="0" err="1"/>
            <a:t>Solution</a:t>
          </a:r>
          <a:r>
            <a:rPr lang="fi-FI" sz="1800" strike="sngStrike" dirty="0"/>
            <a:t> 1</a:t>
          </a:r>
          <a:endParaRPr lang="en-GB" sz="1800" strike="sngStrike" dirty="0"/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>
              <a:solidFill>
                <a:schemeClr val="accent2"/>
              </a:solidFill>
            </a:rPr>
            <a:t>Solution</a:t>
          </a:r>
          <a:r>
            <a:rPr lang="fi-FI" sz="1800" dirty="0">
              <a:solidFill>
                <a:schemeClr val="accent2"/>
              </a:solidFill>
            </a:rPr>
            <a:t> 3</a:t>
          </a:r>
          <a:endParaRPr lang="en-GB" sz="1800" dirty="0">
            <a:solidFill>
              <a:schemeClr val="accent2"/>
            </a:solidFill>
          </a:endParaRPr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A2A3A062-9712-481C-AC52-B76D0131E9C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strike="sngStrike" dirty="0" err="1"/>
            <a:t>Solution</a:t>
          </a:r>
          <a:r>
            <a:rPr lang="fi-FI" sz="1800" strike="sngStrike" dirty="0"/>
            <a:t> 4</a:t>
          </a:r>
          <a:endParaRPr lang="en-GB" sz="1800" strike="sngStrike" dirty="0"/>
        </a:p>
      </dgm:t>
    </dgm:pt>
    <dgm:pt modelId="{52DFEBC3-90A5-4D07-B132-A2D98674E53B}" type="parTrans" cxnId="{C0F443D6-14C7-46E6-8A49-5D19F88F1C17}">
      <dgm:prSet/>
      <dgm:spPr/>
      <dgm:t>
        <a:bodyPr/>
        <a:lstStyle/>
        <a:p>
          <a:endParaRPr lang="en-GB"/>
        </a:p>
      </dgm:t>
    </dgm:pt>
    <dgm:pt modelId="{1D943CD6-C646-4B04-8987-D64741A69CCA}" type="sibTrans" cxnId="{C0F443D6-14C7-46E6-8A49-5D19F88F1C17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1BD94F34-41EF-4530-81F9-DF5A0718DD8B}" type="presOf" srcId="{A2A3A062-9712-481C-AC52-B76D0131E9C5}" destId="{AF45A2B7-5DA5-4D8C-95BD-9F1E17A9E19B}" srcOrd="0" destOrd="2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0F443D6-14C7-46E6-8A49-5D19F88F1C17}" srcId="{22DD5445-E447-4C83-A652-4EC60278F2E2}" destId="{A2A3A062-9712-481C-AC52-B76D0131E9C5}" srcOrd="2" destOrd="0" parTransId="{52DFEBC3-90A5-4D07-B132-A2D98674E53B}" sibTransId="{1D943CD6-C646-4B04-8987-D64741A69CCA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EF536C-2110-4044-9C2C-5BD37D442DE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DD5445-E447-4C83-A652-4EC60278F2E2}">
      <dgm:prSet phldrT="[Text]" custT="1"/>
      <dgm:spPr/>
      <dgm:t>
        <a:bodyPr/>
        <a:lstStyle/>
        <a:p>
          <a:r>
            <a:rPr lang="fi-FI" sz="1600" b="1" dirty="0" err="1">
              <a:solidFill>
                <a:schemeClr val="tx1"/>
              </a:solidFill>
            </a:rPr>
            <a:t>Iteration</a:t>
          </a:r>
          <a:r>
            <a:rPr lang="fi-FI" sz="1600" b="1" dirty="0">
              <a:solidFill>
                <a:schemeClr val="tx1"/>
              </a:solidFill>
            </a:rPr>
            <a:t> 3</a:t>
          </a:r>
          <a:endParaRPr lang="en-GB" sz="1600" b="1" dirty="0">
            <a:solidFill>
              <a:schemeClr val="tx1"/>
            </a:solidFill>
          </a:endParaRPr>
        </a:p>
      </dgm:t>
    </dgm:pt>
    <dgm:pt modelId="{843359D7-5ACF-4472-A720-0BAD439415CB}" type="parTrans" cxnId="{5FB21ED3-C592-4FEE-B983-4A782C74912B}">
      <dgm:prSet/>
      <dgm:spPr/>
      <dgm:t>
        <a:bodyPr/>
        <a:lstStyle/>
        <a:p>
          <a:endParaRPr lang="en-GB"/>
        </a:p>
      </dgm:t>
    </dgm:pt>
    <dgm:pt modelId="{8BF09A58-D90A-4F31-BA8B-04D2D6BC0B0C}" type="sibTrans" cxnId="{5FB21ED3-C592-4FEE-B983-4A782C74912B}">
      <dgm:prSet/>
      <dgm:spPr/>
      <dgm:t>
        <a:bodyPr/>
        <a:lstStyle/>
        <a:p>
          <a:endParaRPr lang="en-GB"/>
        </a:p>
      </dgm:t>
    </dgm:pt>
    <dgm:pt modelId="{472B5698-A338-4278-91D1-77227545FC7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>
              <a:solidFill>
                <a:schemeClr val="accent2"/>
              </a:solidFill>
            </a:rPr>
            <a:t>Solution</a:t>
          </a:r>
          <a:r>
            <a:rPr lang="fi-FI" sz="1800" dirty="0">
              <a:solidFill>
                <a:schemeClr val="accent2"/>
              </a:solidFill>
            </a:rPr>
            <a:t> 1</a:t>
          </a:r>
          <a:endParaRPr lang="en-GB" sz="1800" dirty="0">
            <a:solidFill>
              <a:schemeClr val="accent2"/>
            </a:solidFill>
          </a:endParaRPr>
        </a:p>
      </dgm:t>
    </dgm:pt>
    <dgm:pt modelId="{9B46DA10-C115-4732-A7C7-29783EE4DD76}" type="sibTrans" cxnId="{24016303-F934-4F70-92CA-F42DFBB1BE34}">
      <dgm:prSet/>
      <dgm:spPr/>
      <dgm:t>
        <a:bodyPr/>
        <a:lstStyle/>
        <a:p>
          <a:endParaRPr lang="en-GB"/>
        </a:p>
      </dgm:t>
    </dgm:pt>
    <dgm:pt modelId="{EC485981-9271-4A30-9931-3455945A5170}" type="parTrans" cxnId="{24016303-F934-4F70-92CA-F42DFBB1BE34}">
      <dgm:prSet/>
      <dgm:spPr/>
      <dgm:t>
        <a:bodyPr/>
        <a:lstStyle/>
        <a:p>
          <a:endParaRPr lang="en-GB"/>
        </a:p>
      </dgm:t>
    </dgm:pt>
    <dgm:pt modelId="{5B61E8DD-FFAF-47D9-A4B1-3CA4B8880C8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i-FI" sz="1800" dirty="0" err="1">
              <a:solidFill>
                <a:schemeClr val="accent2"/>
              </a:solidFill>
            </a:rPr>
            <a:t>Solution</a:t>
          </a:r>
          <a:r>
            <a:rPr lang="fi-FI" sz="1800" dirty="0">
              <a:solidFill>
                <a:schemeClr val="accent2"/>
              </a:solidFill>
            </a:rPr>
            <a:t> 4</a:t>
          </a:r>
          <a:endParaRPr lang="en-GB" sz="1800" dirty="0">
            <a:solidFill>
              <a:schemeClr val="accent2"/>
            </a:solidFill>
          </a:endParaRPr>
        </a:p>
      </dgm:t>
    </dgm:pt>
    <dgm:pt modelId="{42EDC73D-B314-465E-B2A3-282B7BC46D73}" type="sibTrans" cxnId="{213A2CB7-451D-469D-B16B-1F3D18703FB9}">
      <dgm:prSet/>
      <dgm:spPr/>
      <dgm:t>
        <a:bodyPr/>
        <a:lstStyle/>
        <a:p>
          <a:endParaRPr lang="en-GB"/>
        </a:p>
      </dgm:t>
    </dgm:pt>
    <dgm:pt modelId="{C1959411-DDBF-4C4A-B85D-A3DB7A138E88}" type="parTrans" cxnId="{213A2CB7-451D-469D-B16B-1F3D18703FB9}">
      <dgm:prSet/>
      <dgm:spPr/>
      <dgm:t>
        <a:bodyPr/>
        <a:lstStyle/>
        <a:p>
          <a:endParaRPr lang="en-GB"/>
        </a:p>
      </dgm:t>
    </dgm:pt>
    <dgm:pt modelId="{9731A3CF-83F1-454C-BCB9-6B74FAC27082}" type="pres">
      <dgm:prSet presAssocID="{B2EF536C-2110-4044-9C2C-5BD37D442DEF}" presName="Name0" presStyleCnt="0">
        <dgm:presLayoutVars>
          <dgm:dir/>
          <dgm:animLvl val="lvl"/>
          <dgm:resizeHandles val="exact"/>
        </dgm:presLayoutVars>
      </dgm:prSet>
      <dgm:spPr/>
    </dgm:pt>
    <dgm:pt modelId="{BA507314-D4A0-45AF-85F2-56D99D92C06D}" type="pres">
      <dgm:prSet presAssocID="{22DD5445-E447-4C83-A652-4EC60278F2E2}" presName="linNode" presStyleCnt="0"/>
      <dgm:spPr/>
    </dgm:pt>
    <dgm:pt modelId="{570522B7-B58B-4DFC-A209-3B020F3AA9C5}" type="pres">
      <dgm:prSet presAssocID="{22DD5445-E447-4C83-A652-4EC60278F2E2}" presName="parTx" presStyleLbl="revTx" presStyleIdx="0" presStyleCnt="1" custScaleX="208463">
        <dgm:presLayoutVars>
          <dgm:chMax val="1"/>
          <dgm:bulletEnabled val="1"/>
        </dgm:presLayoutVars>
      </dgm:prSet>
      <dgm:spPr/>
    </dgm:pt>
    <dgm:pt modelId="{A7E715D4-F640-47AF-A148-BDA0F7C54FCA}" type="pres">
      <dgm:prSet presAssocID="{22DD5445-E447-4C83-A652-4EC60278F2E2}" presName="bracket" presStyleLbl="parChTrans1D1" presStyleIdx="0" presStyleCnt="1"/>
      <dgm:spPr/>
    </dgm:pt>
    <dgm:pt modelId="{611AE290-6273-4713-AFE0-E901D14A5177}" type="pres">
      <dgm:prSet presAssocID="{22DD5445-E447-4C83-A652-4EC60278F2E2}" presName="spH" presStyleCnt="0"/>
      <dgm:spPr/>
    </dgm:pt>
    <dgm:pt modelId="{AF45A2B7-5DA5-4D8C-95BD-9F1E17A9E19B}" type="pres">
      <dgm:prSet presAssocID="{22DD5445-E447-4C83-A652-4EC60278F2E2}" presName="desTx" presStyleLbl="node1" presStyleIdx="0" presStyleCnt="1" custScaleX="125654" custScaleY="92463">
        <dgm:presLayoutVars>
          <dgm:bulletEnabled val="1"/>
        </dgm:presLayoutVars>
      </dgm:prSet>
      <dgm:spPr/>
    </dgm:pt>
  </dgm:ptLst>
  <dgm:cxnLst>
    <dgm:cxn modelId="{24016303-F934-4F70-92CA-F42DFBB1BE34}" srcId="{22DD5445-E447-4C83-A652-4EC60278F2E2}" destId="{472B5698-A338-4278-91D1-77227545FC72}" srcOrd="0" destOrd="0" parTransId="{EC485981-9271-4A30-9931-3455945A5170}" sibTransId="{9B46DA10-C115-4732-A7C7-29783EE4DD76}"/>
    <dgm:cxn modelId="{05B4C50A-0FD9-49AD-BB48-EF83F2670798}" type="presOf" srcId="{5B61E8DD-FFAF-47D9-A4B1-3CA4B8880C81}" destId="{AF45A2B7-5DA5-4D8C-95BD-9F1E17A9E19B}" srcOrd="0" destOrd="1" presId="urn:diagrams.loki3.com/BracketList"/>
    <dgm:cxn modelId="{64A7684A-DE0B-4112-88AB-DC37FE24AF80}" type="presOf" srcId="{472B5698-A338-4278-91D1-77227545FC72}" destId="{AF45A2B7-5DA5-4D8C-95BD-9F1E17A9E19B}" srcOrd="0" destOrd="0" presId="urn:diagrams.loki3.com/BracketList"/>
    <dgm:cxn modelId="{C4026194-C765-47CD-B7BF-320E673A4678}" type="presOf" srcId="{22DD5445-E447-4C83-A652-4EC60278F2E2}" destId="{570522B7-B58B-4DFC-A209-3B020F3AA9C5}" srcOrd="0" destOrd="0" presId="urn:diagrams.loki3.com/BracketList"/>
    <dgm:cxn modelId="{213A2CB7-451D-469D-B16B-1F3D18703FB9}" srcId="{22DD5445-E447-4C83-A652-4EC60278F2E2}" destId="{5B61E8DD-FFAF-47D9-A4B1-3CA4B8880C81}" srcOrd="1" destOrd="0" parTransId="{C1959411-DDBF-4C4A-B85D-A3DB7A138E88}" sibTransId="{42EDC73D-B314-465E-B2A3-282B7BC46D73}"/>
    <dgm:cxn modelId="{5FB21ED3-C592-4FEE-B983-4A782C74912B}" srcId="{B2EF536C-2110-4044-9C2C-5BD37D442DEF}" destId="{22DD5445-E447-4C83-A652-4EC60278F2E2}" srcOrd="0" destOrd="0" parTransId="{843359D7-5ACF-4472-A720-0BAD439415CB}" sibTransId="{8BF09A58-D90A-4F31-BA8B-04D2D6BC0B0C}"/>
    <dgm:cxn modelId="{CE8525F2-D247-4EAC-B915-9E95DF8A1ED7}" type="presOf" srcId="{B2EF536C-2110-4044-9C2C-5BD37D442DEF}" destId="{9731A3CF-83F1-454C-BCB9-6B74FAC27082}" srcOrd="0" destOrd="0" presId="urn:diagrams.loki3.com/BracketList"/>
    <dgm:cxn modelId="{03BC9478-3A23-4EC1-A5D7-2E493F5CDCE6}" type="presParOf" srcId="{9731A3CF-83F1-454C-BCB9-6B74FAC27082}" destId="{BA507314-D4A0-45AF-85F2-56D99D92C06D}" srcOrd="0" destOrd="0" presId="urn:diagrams.loki3.com/BracketList"/>
    <dgm:cxn modelId="{940002A5-6667-4A95-8A27-D1FA20E804A3}" type="presParOf" srcId="{BA507314-D4A0-45AF-85F2-56D99D92C06D}" destId="{570522B7-B58B-4DFC-A209-3B020F3AA9C5}" srcOrd="0" destOrd="0" presId="urn:diagrams.loki3.com/BracketList"/>
    <dgm:cxn modelId="{4BF5F74E-A6CF-49E7-B5F8-CCCF18CF2CE9}" type="presParOf" srcId="{BA507314-D4A0-45AF-85F2-56D99D92C06D}" destId="{A7E715D4-F640-47AF-A148-BDA0F7C54FCA}" srcOrd="1" destOrd="0" presId="urn:diagrams.loki3.com/BracketList"/>
    <dgm:cxn modelId="{507F3DE5-DF1D-4611-A4C3-D67C3538EACF}" type="presParOf" srcId="{BA507314-D4A0-45AF-85F2-56D99D92C06D}" destId="{611AE290-6273-4713-AFE0-E901D14A5177}" srcOrd="2" destOrd="0" presId="urn:diagrams.loki3.com/BracketList"/>
    <dgm:cxn modelId="{33CE3FFB-DBE2-459A-B62C-84F6462FD52A}" type="presParOf" srcId="{BA507314-D4A0-45AF-85F2-56D99D92C06D}" destId="{AF45A2B7-5DA5-4D8C-95BD-9F1E17A9E19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1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606044"/>
          <a:ext cx="138435" cy="75761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634594"/>
          <a:ext cx="2365723" cy="70051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1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2</a:t>
          </a:r>
          <a:endParaRPr lang="en-GB" sz="1800" kern="1200" dirty="0"/>
        </a:p>
      </dsp:txBody>
      <dsp:txXfrm>
        <a:off x="1637749" y="634594"/>
        <a:ext cx="2365723" cy="700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1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606044"/>
          <a:ext cx="138435" cy="75761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634594"/>
          <a:ext cx="2365723" cy="70051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Solution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Solution 2</a:t>
          </a:r>
        </a:p>
      </dsp:txBody>
      <dsp:txXfrm>
        <a:off x="1637749" y="634594"/>
        <a:ext cx="2365723" cy="700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2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452473"/>
          <a:ext cx="138435" cy="106475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492598"/>
          <a:ext cx="2365723" cy="984505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Solution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Solution 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Solution 4</a:t>
          </a:r>
        </a:p>
      </dsp:txBody>
      <dsp:txXfrm>
        <a:off x="1637749" y="492598"/>
        <a:ext cx="2365723" cy="9845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1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606044"/>
          <a:ext cx="138435" cy="75761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634594"/>
          <a:ext cx="2365723" cy="70051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1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2</a:t>
          </a:r>
          <a:endParaRPr lang="en-GB" sz="1800" kern="1200" dirty="0"/>
        </a:p>
      </dsp:txBody>
      <dsp:txXfrm>
        <a:off x="1637749" y="634594"/>
        <a:ext cx="2365723" cy="7005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2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452473"/>
          <a:ext cx="138435" cy="106475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492598"/>
          <a:ext cx="2365723" cy="984505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1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3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4</a:t>
          </a:r>
          <a:endParaRPr lang="en-GB" sz="1800" kern="1200" dirty="0"/>
        </a:p>
      </dsp:txBody>
      <dsp:txXfrm>
        <a:off x="1637749" y="492598"/>
        <a:ext cx="2365723" cy="984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3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606044"/>
          <a:ext cx="138435" cy="75761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634594"/>
          <a:ext cx="2365723" cy="70051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1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/>
            <a:t>Solution</a:t>
          </a:r>
          <a:r>
            <a:rPr lang="fi-FI" sz="1800" kern="1200" dirty="0"/>
            <a:t> 4</a:t>
          </a:r>
          <a:endParaRPr lang="en-GB" sz="1800" kern="1200" dirty="0"/>
        </a:p>
      </dsp:txBody>
      <dsp:txXfrm>
        <a:off x="1637749" y="634594"/>
        <a:ext cx="2365723" cy="7005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1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606044"/>
          <a:ext cx="138435" cy="75761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634594"/>
          <a:ext cx="2365723" cy="70051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strike="sngStrike" kern="1200" dirty="0" err="1"/>
            <a:t>Solution</a:t>
          </a:r>
          <a:r>
            <a:rPr lang="fi-FI" sz="1800" strike="sngStrike" kern="1200" dirty="0"/>
            <a:t> 1</a:t>
          </a:r>
          <a:endParaRPr lang="en-GB" sz="1800" strike="sngStrik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strike="sngStrike" kern="1200" dirty="0" err="1"/>
            <a:t>Solution</a:t>
          </a:r>
          <a:r>
            <a:rPr lang="fi-FI" sz="1800" strike="sngStrike" kern="1200" dirty="0"/>
            <a:t> 2</a:t>
          </a:r>
          <a:endParaRPr lang="en-GB" sz="1800" strike="sngStrike" kern="1200" dirty="0"/>
        </a:p>
      </dsp:txBody>
      <dsp:txXfrm>
        <a:off x="1637749" y="634594"/>
        <a:ext cx="2365723" cy="7005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2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452473"/>
          <a:ext cx="138435" cy="106475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492598"/>
          <a:ext cx="2365723" cy="984505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strike="sngStrike" kern="1200" dirty="0" err="1"/>
            <a:t>Solution</a:t>
          </a:r>
          <a:r>
            <a:rPr lang="fi-FI" sz="1800" strike="sngStrike" kern="1200" dirty="0"/>
            <a:t> 1</a:t>
          </a:r>
          <a:endParaRPr lang="en-GB" sz="1800" strike="sngStrik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>
              <a:solidFill>
                <a:schemeClr val="accent2"/>
              </a:solidFill>
            </a:rPr>
            <a:t>Solution</a:t>
          </a:r>
          <a:r>
            <a:rPr lang="fi-FI" sz="1800" kern="1200" dirty="0">
              <a:solidFill>
                <a:schemeClr val="accent2"/>
              </a:solidFill>
            </a:rPr>
            <a:t> 3</a:t>
          </a:r>
          <a:endParaRPr lang="en-GB" sz="1800" kern="1200" dirty="0">
            <a:solidFill>
              <a:schemeClr val="accent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strike="sngStrike" kern="1200" dirty="0" err="1"/>
            <a:t>Solution</a:t>
          </a:r>
          <a:r>
            <a:rPr lang="fi-FI" sz="1800" strike="sngStrike" kern="1200" dirty="0"/>
            <a:t> 4</a:t>
          </a:r>
          <a:endParaRPr lang="en-GB" sz="1800" strike="sngStrike" kern="1200" dirty="0"/>
        </a:p>
      </dsp:txBody>
      <dsp:txXfrm>
        <a:off x="1637749" y="492598"/>
        <a:ext cx="2365723" cy="9845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522B7-B58B-4DFC-A209-3B020F3AA9C5}">
      <dsp:nvSpPr>
        <dsp:cNvPr id="0" name=""/>
        <dsp:cNvSpPr/>
      </dsp:nvSpPr>
      <dsp:spPr>
        <a:xfrm>
          <a:off x="1000" y="821042"/>
          <a:ext cx="1442937" cy="327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>
              <a:solidFill>
                <a:schemeClr val="tx1"/>
              </a:solidFill>
            </a:rPr>
            <a:t>Iteration</a:t>
          </a:r>
          <a:r>
            <a:rPr lang="fi-FI" sz="1600" b="1" kern="1200" dirty="0">
              <a:solidFill>
                <a:schemeClr val="tx1"/>
              </a:solidFill>
            </a:rPr>
            <a:t> 3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000" y="821042"/>
        <a:ext cx="1442937" cy="327617"/>
      </dsp:txXfrm>
    </dsp:sp>
    <dsp:sp modelId="{A7E715D4-F640-47AF-A148-BDA0F7C54FCA}">
      <dsp:nvSpPr>
        <dsp:cNvPr id="0" name=""/>
        <dsp:cNvSpPr/>
      </dsp:nvSpPr>
      <dsp:spPr>
        <a:xfrm>
          <a:off x="1443938" y="606044"/>
          <a:ext cx="138435" cy="75761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2B7-5DA5-4D8C-95BD-9F1E17A9E19B}">
      <dsp:nvSpPr>
        <dsp:cNvPr id="0" name=""/>
        <dsp:cNvSpPr/>
      </dsp:nvSpPr>
      <dsp:spPr>
        <a:xfrm>
          <a:off x="1637749" y="634594"/>
          <a:ext cx="2365723" cy="70051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>
              <a:solidFill>
                <a:schemeClr val="accent2"/>
              </a:solidFill>
            </a:rPr>
            <a:t>Solution</a:t>
          </a:r>
          <a:r>
            <a:rPr lang="fi-FI" sz="1800" kern="1200" dirty="0">
              <a:solidFill>
                <a:schemeClr val="accent2"/>
              </a:solidFill>
            </a:rPr>
            <a:t> 1</a:t>
          </a:r>
          <a:endParaRPr lang="en-GB" sz="1800" kern="1200" dirty="0">
            <a:solidFill>
              <a:schemeClr val="accent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 err="1">
              <a:solidFill>
                <a:schemeClr val="accent2"/>
              </a:solidFill>
            </a:rPr>
            <a:t>Solution</a:t>
          </a:r>
          <a:r>
            <a:rPr lang="fi-FI" sz="1800" kern="1200" dirty="0">
              <a:solidFill>
                <a:schemeClr val="accent2"/>
              </a:solidFill>
            </a:rPr>
            <a:t> 4</a:t>
          </a:r>
          <a:endParaRPr lang="en-GB" sz="1800" kern="1200" dirty="0">
            <a:solidFill>
              <a:schemeClr val="accent2"/>
            </a:solidFill>
          </a:endParaRPr>
        </a:p>
      </dsp:txBody>
      <dsp:txXfrm>
        <a:off x="1637749" y="634594"/>
        <a:ext cx="2365723" cy="700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19.6.2023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19.6.2023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0181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to unify the improvement direction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Highlight each objective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677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Wish list to be clarified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arrows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716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-they raised the aspiration levels for the second objective in all scenarios while sacrificing their desires for other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objectives in various scenarios to see how these may affect the newly identified solutions.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3454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 to unify the improvement direction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0790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 to unify the improvement direction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8944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-the existing trade-offs between the objectives (particularly the second objective against the third and the fourth ones),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-reduce aspiration levels in the fourth objective and relax it a bit in all scenarios.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they set aspiration levels for the first and the third objectives close to the ideal values in each scenario. Still, they wished to emphasize on achievements of the second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objective by setting their desired values 30 − 50% above the ideal values in different scenarios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Finally, they set aspiration levels between the ideal and nadir values for the fourth objective to get more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balanced solutions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7951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to unify the improvement direction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6385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 to unify the improvement direction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563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 to unify the improvement direction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248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 to unify the improvement direction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791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pPr lvl="0" algn="l">
              <a:lnSpc>
                <a:spcPct val="110000"/>
              </a:lnSpc>
            </a:pP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Solving the multi-</a:t>
            </a:r>
            <a:r>
              <a:rPr lang="en-US" sz="1200" dirty="0" err="1">
                <a:solidFill>
                  <a:srgbClr val="002957"/>
                </a:solidFill>
                <a:latin typeface="Helvetica"/>
                <a:cs typeface="Helvetica"/>
              </a:rPr>
              <a:t>scnario</a:t>
            </a: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 </a:t>
            </a:r>
            <a:r>
              <a:rPr lang="en-US" sz="1200" noProof="0" dirty="0">
                <a:solidFill>
                  <a:srgbClr val="002957"/>
                </a:solidFill>
                <a:latin typeface="Helvetica"/>
                <a:cs typeface="Helvetica"/>
              </a:rPr>
              <a:t>multi-objective</a:t>
            </a: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 optimization problem </a:t>
            </a:r>
            <a:r>
              <a:rPr lang="en-US" sz="1200" noProof="0" dirty="0">
                <a:solidFill>
                  <a:srgbClr val="002957"/>
                </a:solidFill>
                <a:latin typeface="Helvetica"/>
                <a:cs typeface="Helvetica"/>
              </a:rPr>
              <a:t>interactively</a:t>
            </a: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 to generate candidate solutions incorporating decision-makers preferences.</a:t>
            </a:r>
          </a:p>
          <a:p>
            <a:pPr lvl="0" algn="l">
              <a:lnSpc>
                <a:spcPct val="110000"/>
              </a:lnSpc>
            </a:pPr>
            <a:endParaRPr lang="en-US" sz="1200" dirty="0">
              <a:solidFill>
                <a:srgbClr val="002957"/>
              </a:solidFill>
              <a:latin typeface="Helvetica"/>
              <a:cs typeface="Helvetica"/>
            </a:endParaRPr>
          </a:p>
          <a:p>
            <a:pPr lvl="0" algn="l">
              <a:lnSpc>
                <a:spcPct val="110000"/>
              </a:lnSpc>
            </a:pP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Vulnerable scenarios, if Jan did not define it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9609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to unify the </a:t>
            </a:r>
            <a:r>
              <a:rPr lang="en-US" b="0" i="0">
                <a:effectLst/>
                <a:latin typeface="Arial" panose="020B0604020202020204" pitchFamily="34" charset="0"/>
              </a:rPr>
              <a:t>improvement direction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Change fraction in the figure n of the objective functions (upwards (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↑</a:t>
            </a:r>
            <a:r>
              <a:rPr lang="en-US" b="0" i="0" dirty="0">
                <a:effectLst/>
                <a:latin typeface="Arial" panose="020B0604020202020204" pitchFamily="34" charset="0"/>
              </a:rPr>
              <a:t>)), we inverted the last second column from the right (f4) in the plot.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Explain more about re-evaluation for robustness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770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Improves the quality of solutions; i.e. more balanced solutions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C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Also Decrease</a:t>
            </a:r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en-US" sz="120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computational cost</a:t>
            </a:r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(several</a:t>
            </a:r>
            <a:r>
              <a:rPr lang="en-US" sz="12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hours vs. several days)</a:t>
            </a:r>
            <a:endParaRPr lang="en-US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2582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784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this example we can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illustrate more details about how the proposed method can be applied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two sources of pollution (milligrams of biochemical oxygen demanding material (BOD)):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-municipal waste produced by the city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-industrial pollution caused by a Fresh Fishery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decisions to be made here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much pollution we should remove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09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only a range of plausible values is known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Say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about baseline scenario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402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0861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and worst-case scenarios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509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8115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741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151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4" y="1084392"/>
            <a:ext cx="2031492" cy="131889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B56903C-B9CF-2C40-828C-AEAC0350D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48"/>
          <a:stretch/>
        </p:blipFill>
        <p:spPr>
          <a:xfrm>
            <a:off x="-1" y="0"/>
            <a:ext cx="12191973" cy="668312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135549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152666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09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C43EA60-586E-4447-B142-D885A9937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62"/>
          <a:stretch/>
        </p:blipFill>
        <p:spPr>
          <a:xfrm>
            <a:off x="-1" y="-1"/>
            <a:ext cx="12191961" cy="654522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201250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218367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513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12191972" cy="654048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71879" y="3378458"/>
            <a:ext cx="5442884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395575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59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C405C7BE-9AE5-4149-9E84-1AF29ADDA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0"/>
          <a:stretch/>
        </p:blipFill>
        <p:spPr>
          <a:xfrm>
            <a:off x="-38107" y="-1"/>
            <a:ext cx="12230092" cy="66335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201250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218367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101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B6EBE2C-9206-9E41-B5CB-1749E33FF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958" b="7006"/>
          <a:stretch/>
        </p:blipFill>
        <p:spPr>
          <a:xfrm>
            <a:off x="0" y="0"/>
            <a:ext cx="12192000" cy="644996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326318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343435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831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8F56E0B-2F1A-5C4C-AE4F-D350B293C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71" cy="660873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46091" y="3416840"/>
            <a:ext cx="6006247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46091" y="5433956"/>
            <a:ext cx="6006247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2D80A2-EC1D-6247-A1E4-7284CE90942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F474B01-B130-B346-8A70-DECF900B3FD9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4" name="Suorakulmio 15">
              <a:extLst>
                <a:ext uri="{FF2B5EF4-FFF2-40B4-BE49-F238E27FC236}">
                  <a16:creationId xmlns:a16="http://schemas.microsoft.com/office/drawing/2014/main" id="{5D157C97-AE15-5749-A26B-6B9E9FB02553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12D412C8-8E35-674A-B162-72462FE7D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931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24C720A-128E-8148-83DF-BC7608AC2F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7885" y="-9130"/>
            <a:ext cx="6784114" cy="6540485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2A080D39-2748-BB43-8591-7CAB8E49DA8A}"/>
              </a:ext>
            </a:extLst>
          </p:cNvPr>
          <p:cNvSpPr/>
          <p:nvPr userDrawn="1"/>
        </p:nvSpPr>
        <p:spPr>
          <a:xfrm>
            <a:off x="5218063" y="6167005"/>
            <a:ext cx="306437" cy="36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F1AE4CED-F1BA-964E-911A-6F107B03C2F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7C5C6DB-3CB5-464E-80B7-2CC30F112BE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43E5D273-1B11-4C49-B769-A1F65F535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06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FC455C4-101A-A641-8304-303C533CC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1114" y="-12141"/>
            <a:ext cx="6967954" cy="655476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2F6C6FE-2BCB-574D-9E89-D023255ACA9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F288E0-BA71-B240-A3CD-875C088D794B}"/>
              </a:ext>
            </a:extLst>
          </p:cNvPr>
          <p:cNvGrpSpPr/>
          <p:nvPr userDrawn="1"/>
        </p:nvGrpSpPr>
        <p:grpSpPr>
          <a:xfrm>
            <a:off x="609600" y="-10696"/>
            <a:ext cx="763388" cy="1028096"/>
            <a:chOff x="457200" y="0"/>
            <a:chExt cx="763388" cy="1028096"/>
          </a:xfrm>
        </p:grpSpPr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B9D2F8A7-D776-D946-B227-2854B04F52B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>
              <a:extLst>
                <a:ext uri="{FF2B5EF4-FFF2-40B4-BE49-F238E27FC236}">
                  <a16:creationId xmlns:a16="http://schemas.microsoft.com/office/drawing/2014/main" id="{C5218B57-BCD5-A041-97DB-117A2C2BC4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363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13A19E1-1B1C-D04B-9551-8E5C2BCB1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7000" y="0"/>
            <a:ext cx="7514999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13B751-1C73-F140-8F4C-4EAC8C7B914C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462F4281-2BCD-2145-8BBB-B4E0D5A44E4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3016C36-37CC-F543-8099-1045FAB3272E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34F1AE1-979D-3E47-9917-E7FC2F789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19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171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5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tx2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08610AC-C6DC-4040-B5DB-3FDA4B18D1E3}" type="datetime1">
              <a:rPr lang="fi-FI" smtClean="0"/>
              <a:t>19.6.2023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DE20CDB-3AAF-234D-B1E6-880008B18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4" y="1084392"/>
            <a:ext cx="2031492" cy="1318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E1A0164-2F47-B34B-A51D-EE1CFC38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424"/>
            <a:ext cx="12192000" cy="383540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52BBDAF-4FB1-394A-9567-3BB92C74A39C}"/>
              </a:ext>
            </a:extLst>
          </p:cNvPr>
          <p:cNvGrpSpPr/>
          <p:nvPr userDrawn="1"/>
        </p:nvGrpSpPr>
        <p:grpSpPr>
          <a:xfrm>
            <a:off x="609601" y="0"/>
            <a:ext cx="763388" cy="1028096"/>
            <a:chOff x="457201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6580AA72-B35B-8F4F-8F04-5965515A2D21}"/>
                </a:ext>
              </a:extLst>
            </p:cNvPr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F7D24B1F-032E-514A-BEAF-3D9DE2D9B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500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B81E7E4-FC8C-D946-B056-326E46CD0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377914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7B9BBA6-F172-434C-89AD-53D81D5D74FD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6" name="Group 23">
            <a:extLst>
              <a:ext uri="{FF2B5EF4-FFF2-40B4-BE49-F238E27FC236}">
                <a16:creationId xmlns:a16="http://schemas.microsoft.com/office/drawing/2014/main" id="{528E2714-A8CF-6B42-B74E-67A5E0367BE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7F91791D-97D0-384B-9B55-B9C46963927A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7FA66311-70AC-224B-B8AB-2FE67B5BA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162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Kuva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A3EC19E-619F-DA4F-9C93-D0E22AE4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798" b="143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11ACA4DC-9D46-1C4A-9FCC-A8A4E2D28BBB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8D421ED3-9D51-8943-8630-1126939C2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987890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8" b="5650"/>
          <a:stretch/>
        </p:blipFill>
        <p:spPr>
          <a:xfrm>
            <a:off x="0" y="-1"/>
            <a:ext cx="12192000" cy="3429001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id="{AF70CA8E-4F4E-E94F-A0CA-C91F9F2C5B9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500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368AA11-B73A-2C4F-B8FA-47C8C49BD118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0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844699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697090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124041A-D7AC-0740-969A-8B5B84F7A4B9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8EE7EB-9CF6-FA43-A603-2C39D04C89C9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6629496-E812-CC43-9126-819AE9AD3245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341344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5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2503395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26E5785-7056-6940-8594-7ED6FA4BE640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34FBF98-1656-2740-8CFF-CE4CC7304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792" r="-12"/>
          <a:stretch/>
        </p:blipFill>
        <p:spPr>
          <a:xfrm>
            <a:off x="-14909" y="0"/>
            <a:ext cx="12206909" cy="653476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728182"/>
            <a:ext cx="588199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745298"/>
            <a:ext cx="5881992" cy="11065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0" name="Suora yhdysviiva 1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7A43509-38E6-B147-9C40-427D60F0ED1A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3" name="Group 23">
            <a:extLst>
              <a:ext uri="{FF2B5EF4-FFF2-40B4-BE49-F238E27FC236}">
                <a16:creationId xmlns:a16="http://schemas.microsoft.com/office/drawing/2014/main" id="{020759A4-4F07-FF48-82FC-FC5BE1B66EB8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5" name="Suorakulmio 15">
              <a:extLst>
                <a:ext uri="{FF2B5EF4-FFF2-40B4-BE49-F238E27FC236}">
                  <a16:creationId xmlns:a16="http://schemas.microsoft.com/office/drawing/2014/main" id="{456FB161-DE53-3440-A39D-295F315637D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7" name="Kuva 21">
              <a:extLst>
                <a:ext uri="{FF2B5EF4-FFF2-40B4-BE49-F238E27FC236}">
                  <a16:creationId xmlns:a16="http://schemas.microsoft.com/office/drawing/2014/main" id="{E9A57E90-65B0-A34F-A2C6-F6CD8BAF0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207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6BE65F0-2E78-7242-A984-C91FC36F2CCE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73A1169-973A-9B40-AE1D-2352ECA8036D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595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13A19E1-1B1C-D04B-9551-8E5C2BCB1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7000" y="0"/>
            <a:ext cx="7514999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13B751-1C73-F140-8F4C-4EAC8C7B914C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462F4281-2BCD-2145-8BBB-B4E0D5A44E4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3016C36-37CC-F543-8099-1045FAB3272E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34F1AE1-979D-3E47-9917-E7FC2F789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08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39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/>
          <p:cNvSpPr/>
          <p:nvPr userDrawn="1"/>
        </p:nvSpPr>
        <p:spPr>
          <a:xfrm rot="5400000">
            <a:off x="11124909" y="-29066"/>
            <a:ext cx="763388" cy="13707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8081" y="165392"/>
            <a:ext cx="323551" cy="981880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5B4D27AE-834E-AB48-9E8B-C427A60CD151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4515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7152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20C548F-C35E-7C44-A29A-BA7C2724C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26"/>
            <a:ext cx="12191998" cy="383611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8520AD43-6A80-6B48-A3EB-AAB4EEE50EDD}"/>
              </a:ext>
            </a:extLst>
          </p:cNvPr>
          <p:cNvGrpSpPr/>
          <p:nvPr userDrawn="1"/>
        </p:nvGrpSpPr>
        <p:grpSpPr>
          <a:xfrm>
            <a:off x="609601" y="0"/>
            <a:ext cx="763388" cy="1028096"/>
            <a:chOff x="457201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BCECDB1D-D9FB-A34E-AADD-25549FAC13EE}"/>
                </a:ext>
              </a:extLst>
            </p:cNvPr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5C7D53FA-D418-F646-A856-4613AEB08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758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Kuva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A3EC19E-619F-DA4F-9C93-D0E22AE4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798" b="143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11ACA4DC-9D46-1C4A-9FCC-A8A4E2D28BBB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8D421ED3-9D51-8943-8630-1126939C2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796054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975F191-867E-9E46-AC1A-C5459AC9C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17" b="7917"/>
          <a:stretch/>
        </p:blipFill>
        <p:spPr>
          <a:xfrm>
            <a:off x="11007" y="1"/>
            <a:ext cx="12222178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82B568B2-162A-7246-B3FC-A16B8EE510FC}" type="datetime1">
              <a:rPr lang="fi-FI" smtClean="0"/>
              <a:t>19.6.2023</a:t>
            </a:fld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0960279E-6E11-1C47-9502-10B260F59E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42707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E3D7F98-E563-BE45-AC86-738A93C06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6" b="-2176"/>
          <a:stretch/>
        </p:blipFill>
        <p:spPr>
          <a:xfrm>
            <a:off x="-1" y="-2367"/>
            <a:ext cx="12191986" cy="6741675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5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3B5E02C-4786-8946-A4E3-50E8C3A48845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D4805FA-630D-4B4B-ACF8-4EF8905EE13B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6" name="Suorakulmio 15">
              <a:extLst>
                <a:ext uri="{FF2B5EF4-FFF2-40B4-BE49-F238E27FC236}">
                  <a16:creationId xmlns:a16="http://schemas.microsoft.com/office/drawing/2014/main" id="{54B75E83-71E5-E943-ACB7-47456EEEA50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383C001A-2A6A-0D43-BD20-BE1EDD0870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46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99AA18F-667B-9043-A5B4-6DE4DA6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465"/>
          <a:stretch/>
        </p:blipFill>
        <p:spPr>
          <a:xfrm>
            <a:off x="23149" y="0"/>
            <a:ext cx="12168851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FD361EE1-D02E-FC44-9B83-14D83344329D}" type="datetime1">
              <a:rPr lang="fi-FI" smtClean="0"/>
              <a:t>19.6.2023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B9A4302-F2B8-9E43-892C-249DFBA80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78815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A3EC19E-619F-DA4F-9C93-D0E22AE4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798" b="143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11ACA4DC-9D46-1C4A-9FCC-A8A4E2D28BBB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8D421ED3-9D51-8943-8630-1126939C2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1414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2682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4123533-2AA0-814F-923A-653332635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9323" y="-1"/>
            <a:ext cx="6968368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51A010F2-C6FE-D245-B2ED-08F00B96E94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0BB4F035-8711-2247-8FE9-F4EE050581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954DDE7-4282-3945-B9C6-B0CCE7E79F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229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19.6.2023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999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1C5C562-1EF7-C94D-94F1-E012ACD14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608748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601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FF628D5-D368-D744-8C2F-C19CE2199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68"/>
          <a:stretch/>
        </p:blipFill>
        <p:spPr>
          <a:xfrm>
            <a:off x="-1" y="1"/>
            <a:ext cx="12191995" cy="654115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3384595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5401711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94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BFED53C-40DF-4E4A-87A1-5AD08D886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4161"/>
            <a:ext cx="12192000" cy="6532785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41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78DB495-543E-C34B-ACBE-FE7ACADAB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4744"/>
            <a:ext cx="12191989" cy="6570760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93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BE6E098-BCEF-D24C-B681-E8BBD7547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19" b="-1519"/>
          <a:stretch/>
        </p:blipFill>
        <p:spPr>
          <a:xfrm>
            <a:off x="-1" y="9458"/>
            <a:ext cx="12191973" cy="668469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2830749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4847866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19.6.2023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030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E0E3AB3E-AD34-0942-B6D3-5868262D7422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3" r:id="rId2"/>
    <p:sldLayoutId id="2147483689" r:id="rId3"/>
    <p:sldLayoutId id="2147483701" r:id="rId4"/>
    <p:sldLayoutId id="2147483703" r:id="rId5"/>
    <p:sldLayoutId id="2147483779" r:id="rId6"/>
    <p:sldLayoutId id="2147483777" r:id="rId7"/>
    <p:sldLayoutId id="2147483778" r:id="rId8"/>
    <p:sldLayoutId id="2147483704" r:id="rId9"/>
    <p:sldLayoutId id="2147483774" r:id="rId10"/>
    <p:sldLayoutId id="2147483767" r:id="rId11"/>
    <p:sldLayoutId id="2147483768" r:id="rId12"/>
    <p:sldLayoutId id="2147483769" r:id="rId13"/>
    <p:sldLayoutId id="2147483772" r:id="rId14"/>
    <p:sldLayoutId id="2147483770" r:id="rId15"/>
    <p:sldLayoutId id="2147483775" r:id="rId16"/>
    <p:sldLayoutId id="2147483686" r:id="rId17"/>
    <p:sldLayoutId id="2147483687" r:id="rId18"/>
    <p:sldLayoutId id="2147483755" r:id="rId19"/>
    <p:sldLayoutId id="2147483776" r:id="rId20"/>
    <p:sldLayoutId id="2147483722" r:id="rId21"/>
    <p:sldLayoutId id="2147483780" r:id="rId22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8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E8D5B848-FBEF-ED40-A8A7-53919FA1F055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3F3E354D-E954-FF46-ABEB-7E97F78C7665}"/>
              </a:ext>
            </a:extLst>
          </p:cNvPr>
          <p:cNvGrpSpPr/>
          <p:nvPr userDrawn="1"/>
        </p:nvGrpSpPr>
        <p:grpSpPr>
          <a:xfrm>
            <a:off x="10819012" y="-17241"/>
            <a:ext cx="763388" cy="1028096"/>
            <a:chOff x="457200" y="0"/>
            <a:chExt cx="763388" cy="1028096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3AFE227F-863F-ED4F-9AC6-9CBB38936874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C9E943F7-B44B-3842-B8E5-821E0BA4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18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757" r:id="rId10"/>
    <p:sldLayoutId id="2147483783" r:id="rId11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4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5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53B7846E-1148-6540-8CDC-0575AAF89067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8" r:id="rId2"/>
    <p:sldLayoutId id="2147483760" r:id="rId3"/>
    <p:sldLayoutId id="2147483773" r:id="rId4"/>
    <p:sldLayoutId id="2147483782" r:id="rId5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FB69CF8E-21BB-AF46-B6FE-DA2AD07B6B76}" type="datetime1">
              <a:rPr lang="fi-FI" smtClean="0"/>
              <a:t>19.6.2023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48E4C842-9D56-0E4E-9344-4F6611C275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32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5" r:id="rId2"/>
    <p:sldLayoutId id="2147483747" r:id="rId3"/>
    <p:sldLayoutId id="2147483762" r:id="rId4"/>
    <p:sldLayoutId id="2147483763" r:id="rId5"/>
    <p:sldLayoutId id="2147483764" r:id="rId6"/>
  </p:sldLayoutIdLst>
  <p:hf hdr="0"/>
  <p:txStyles>
    <p:titleStyle>
      <a:lvl1pPr algn="ctr" defTabSz="4572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1pPr>
      <a:lvl2pPr marL="742950" indent="-28575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30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notesSlide" Target="../notesSlides/notesSlide17.xml"/><Relationship Id="rId16" Type="http://schemas.openxmlformats.org/officeDocument/2006/relationships/diagramLayout" Target="../diagrams/layout6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diagramData" Target="../diagrams/data6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30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18" Type="http://schemas.openxmlformats.org/officeDocument/2006/relationships/diagramColors" Target="../diagrams/colors9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17" Type="http://schemas.openxmlformats.org/officeDocument/2006/relationships/diagramQuickStyle" Target="../diagrams/quickStyle9.xml"/><Relationship Id="rId2" Type="http://schemas.openxmlformats.org/officeDocument/2006/relationships/notesSlide" Target="../notesSlides/notesSlide19.xml"/><Relationship Id="rId16" Type="http://schemas.openxmlformats.org/officeDocument/2006/relationships/diagramLayout" Target="../diagrams/layout9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diagramData" Target="../diagrams/data9.xml"/><Relationship Id="rId10" Type="http://schemas.openxmlformats.org/officeDocument/2006/relationships/diagramData" Target="../diagrams/data8.xml"/><Relationship Id="rId19" Type="http://schemas.microsoft.com/office/2007/relationships/diagramDrawing" Target="../diagrams/drawing9.xml"/><Relationship Id="rId4" Type="http://schemas.openxmlformats.org/officeDocument/2006/relationships/image" Target="../media/image30.pn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62.png"/><Relationship Id="rId4" Type="http://schemas.openxmlformats.org/officeDocument/2006/relationships/image" Target="../media/image3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2.jp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84774" y="2584148"/>
            <a:ext cx="10892117" cy="13468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F5496"/>
                </a:solidFill>
                <a:effectLst/>
                <a:latin typeface="+mj-lt"/>
              </a:rPr>
              <a:t>Latest advancement on </a:t>
            </a:r>
            <a:r>
              <a:rPr lang="en-US" sz="3200" b="0" i="0" dirty="0" err="1">
                <a:solidFill>
                  <a:srgbClr val="2F5496"/>
                </a:solidFill>
                <a:effectLst/>
                <a:latin typeface="+mj-lt"/>
              </a:rPr>
              <a:t>multiobjective</a:t>
            </a:r>
            <a:r>
              <a:rPr lang="en-US" sz="3200" b="0" i="0" dirty="0">
                <a:solidFill>
                  <a:srgbClr val="2F5496"/>
                </a:solidFill>
                <a:effectLst/>
                <a:latin typeface="+mj-lt"/>
              </a:rPr>
              <a:t> robust decision-making under deep uncertainty: An interactive framework </a:t>
            </a:r>
            <a:endParaRPr lang="fi-FI" sz="4400" dirty="0">
              <a:latin typeface="+mj-l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315253" y="4237442"/>
            <a:ext cx="5727252" cy="436558"/>
          </a:xfrm>
        </p:spPr>
        <p:txBody>
          <a:bodyPr>
            <a:normAutofit fontScale="85000" lnSpcReduction="10000"/>
          </a:bodyPr>
          <a:lstStyle/>
          <a:p>
            <a:r>
              <a:rPr lang="fi-FI" i="1" dirty="0">
                <a:solidFill>
                  <a:srgbClr val="FF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Babooshka Shavazipour *, Jan Kwakkel**, Kaisa Miettinen*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785009" y="6424613"/>
            <a:ext cx="2147887" cy="180975"/>
          </a:xfrm>
          <a:prstGeom prst="rect">
            <a:avLst/>
          </a:prstGeom>
        </p:spPr>
        <p:txBody>
          <a:bodyPr/>
          <a:lstStyle/>
          <a:p>
            <a:r>
              <a:rPr lang="fi-FI" b="1" dirty="0">
                <a:solidFill>
                  <a:schemeClr val="accent2"/>
                </a:solidFill>
              </a:rPr>
              <a:t>JYU. </a:t>
            </a:r>
            <a:r>
              <a:rPr lang="fi-FI" b="1" dirty="0" err="1">
                <a:solidFill>
                  <a:schemeClr val="accent2"/>
                </a:solidFill>
              </a:rPr>
              <a:t>Since</a:t>
            </a:r>
            <a:r>
              <a:rPr lang="fi-FI" b="1" dirty="0">
                <a:solidFill>
                  <a:schemeClr val="accent2"/>
                </a:solidFill>
              </a:rPr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627222" y="6424614"/>
            <a:ext cx="454025" cy="180975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291109" y="6424614"/>
            <a:ext cx="831850" cy="180975"/>
          </a:xfrm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chemeClr val="accent2"/>
                </a:solidFill>
              </a:rPr>
              <a:t>19.06.2023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151" y="4701943"/>
            <a:ext cx="1071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*</a:t>
            </a:r>
            <a:r>
              <a:rPr lang="en-GB" sz="1600" dirty="0" err="1">
                <a:solidFill>
                  <a:srgbClr val="0070C0"/>
                </a:solidFill>
              </a:rPr>
              <a:t>Multiobjective</a:t>
            </a:r>
            <a:r>
              <a:rPr lang="en-GB" sz="1600" dirty="0">
                <a:solidFill>
                  <a:srgbClr val="0070C0"/>
                </a:solidFill>
              </a:rPr>
              <a:t> Optimization Group, Faculty of Information Technology, University of </a:t>
            </a:r>
            <a:r>
              <a:rPr lang="en-GB" sz="1600" dirty="0" err="1">
                <a:solidFill>
                  <a:srgbClr val="0070C0"/>
                </a:solidFill>
              </a:rPr>
              <a:t>Jyv</a:t>
            </a:r>
            <a:r>
              <a:rPr lang="fi-FI" sz="1600" dirty="0" err="1">
                <a:solidFill>
                  <a:srgbClr val="0070C0"/>
                </a:solidFill>
              </a:rPr>
              <a:t>äskylä</a:t>
            </a:r>
            <a:r>
              <a:rPr lang="fi-FI" sz="1600" dirty="0">
                <a:solidFill>
                  <a:srgbClr val="0070C0"/>
                </a:solidFill>
              </a:rPr>
              <a:t>, Jyväskylä, Finland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**Faculty of Technology, Policy and Management, Delft University of Technology, Delft, The Netherlands</a:t>
            </a:r>
            <a:endParaRPr lang="fi-FI" sz="1600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81" y="141395"/>
            <a:ext cx="1158102" cy="1032525"/>
          </a:xfrm>
          <a:prstGeom prst="rect">
            <a:avLst/>
          </a:prstGeom>
        </p:spPr>
      </p:pic>
      <p:pic>
        <p:nvPicPr>
          <p:cNvPr id="15" name="Picture 4" descr="https://desdeo.misitano.xyz/media/images/desdeo_logo.png">
            <a:extLst>
              <a:ext uri="{FF2B5EF4-FFF2-40B4-BE49-F238E27FC236}">
                <a16:creationId xmlns:a16="http://schemas.microsoft.com/office/drawing/2014/main" id="{355DCF88-2BE4-4D9D-BE35-9582B6EE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117" y="141395"/>
            <a:ext cx="1158102" cy="100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93D44-B1F0-4B33-DF4A-355D2B9A3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863" y="5811772"/>
            <a:ext cx="3638031" cy="7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5"/>
    </mc:Choice>
    <mc:Fallback>
      <p:transition spd="slow" advTm="90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1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70464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2b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Solution identification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56E4B-BE66-4396-86AC-BED20D5EE047}"/>
              </a:ext>
            </a:extLst>
          </p:cNvPr>
          <p:cNvSpPr txBox="1"/>
          <p:nvPr/>
        </p:nvSpPr>
        <p:spPr>
          <a:xfrm>
            <a:off x="524617" y="1318102"/>
            <a:ext cx="11667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The analyst solved the corresponding optimization problem with four objectives and six scenarios and generated four solutions</a:t>
            </a:r>
            <a:endParaRPr lang="en-GB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B8728F-48B5-4CF3-956F-BDEF7FD8A66F}"/>
              </a:ext>
            </a:extLst>
          </p:cNvPr>
          <p:cNvSpPr txBox="1"/>
          <p:nvPr/>
        </p:nvSpPr>
        <p:spPr>
          <a:xfrm rot="1836860">
            <a:off x="9372454" y="432826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1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2974D5-9332-4D7A-9631-3D6EA6526F3F}"/>
              </a:ext>
            </a:extLst>
          </p:cNvPr>
          <p:cNvSpPr/>
          <p:nvPr/>
        </p:nvSpPr>
        <p:spPr>
          <a:xfrm>
            <a:off x="11258191" y="6329242"/>
            <a:ext cx="323551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B1E40A-F218-45DC-8A50-6B07A52A101B}"/>
              </a:ext>
            </a:extLst>
          </p:cNvPr>
          <p:cNvSpPr/>
          <p:nvPr/>
        </p:nvSpPr>
        <p:spPr>
          <a:xfrm>
            <a:off x="11258848" y="4883470"/>
            <a:ext cx="323551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ABA72-DE15-FF0E-5F17-5E457283A8C1}"/>
              </a:ext>
            </a:extLst>
          </p:cNvPr>
          <p:cNvSpPr/>
          <p:nvPr/>
        </p:nvSpPr>
        <p:spPr>
          <a:xfrm>
            <a:off x="609600" y="759633"/>
            <a:ext cx="3626338" cy="524879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8D588-9586-E383-973A-21305C310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44" y="1640321"/>
            <a:ext cx="11852553" cy="5267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820" y="6181117"/>
            <a:ext cx="815424" cy="72700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EF8650-561E-CB0E-6158-7A8E8A171BB6}"/>
              </a:ext>
            </a:extLst>
          </p:cNvPr>
          <p:cNvSpPr/>
          <p:nvPr/>
        </p:nvSpPr>
        <p:spPr>
          <a:xfrm>
            <a:off x="10438808" y="2089554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28CDB3-F8C3-1638-93CA-9E1D9BDC8B94}"/>
              </a:ext>
            </a:extLst>
          </p:cNvPr>
          <p:cNvSpPr/>
          <p:nvPr/>
        </p:nvSpPr>
        <p:spPr>
          <a:xfrm>
            <a:off x="10480371" y="2454174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16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3"/>
    </mc:Choice>
    <mc:Fallback>
      <p:transition spd="slow" advTm="3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0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4441" x="6246813" y="160338"/>
          <p14:tracePt t="4456" x="6256338" y="215900"/>
          <p14:tracePt t="4459" x="6284913" y="273050"/>
          <p14:tracePt t="4466" x="6313488" y="320675"/>
          <p14:tracePt t="4476" x="6330950" y="357188"/>
          <p14:tracePt t="4482" x="6359525" y="385763"/>
          <p14:tracePt t="4494" x="6359525" y="414338"/>
          <p14:tracePt t="4497" x="6369050" y="442913"/>
          <p14:tracePt t="4508" x="6369050" y="452438"/>
          <p14:tracePt t="4514" x="6369050" y="461963"/>
          <p14:tracePt t="4523" x="6369050" y="471488"/>
          <p14:tracePt t="4529" x="6369050" y="481013"/>
          <p14:tracePt t="4541" x="6340475" y="490538"/>
          <p14:tracePt t="4545" x="6284913" y="527050"/>
          <p14:tracePt t="4556" x="6227763" y="555625"/>
          <p14:tracePt t="4561" x="6180138" y="574675"/>
          <p14:tracePt t="4573" x="6153150" y="593725"/>
          <p14:tracePt t="4577" x="6143625" y="593725"/>
          <p14:tracePt t="4766" x="6143625" y="612775"/>
          <p14:tracePt t="4769" x="6143625" y="622300"/>
          <p14:tracePt t="4777" x="6143625" y="631825"/>
          <p14:tracePt t="7705" x="6143625" y="641350"/>
          <p14:tracePt t="7710" x="6038850" y="696913"/>
          <p14:tracePt t="7716" x="5945188" y="744538"/>
          <p14:tracePt t="7722" x="5803900" y="809625"/>
          <p14:tracePt t="7730" x="5662613" y="904875"/>
          <p14:tracePt t="7739" x="5521325" y="989013"/>
          <p14:tracePt t="7746" x="5464175" y="1092200"/>
          <p14:tracePt t="7755" x="5464175" y="1177925"/>
          <p14:tracePt t="7763" x="5473700" y="1290638"/>
          <p14:tracePt t="7770" x="5568950" y="1450975"/>
          <p14:tracePt t="7778" x="5653088" y="1620838"/>
          <p14:tracePt t="7787" x="5765800" y="1798638"/>
          <p14:tracePt t="7794" x="5907088" y="2016125"/>
          <p14:tracePt t="7803" x="6057900" y="2279650"/>
          <p14:tracePt t="7810" x="6246813" y="2590800"/>
          <p14:tracePt t="7819" x="6472238" y="2938463"/>
          <p14:tracePt t="7825" x="6708775" y="3297238"/>
          <p14:tracePt t="7835" x="6934200" y="3654425"/>
          <p14:tracePt t="7842" x="7302500" y="4078288"/>
          <p14:tracePt t="7851" x="7631113" y="4494213"/>
          <p14:tracePt t="7860" x="7989888" y="4879975"/>
          <p14:tracePt t="7866" x="8291513" y="5172075"/>
          <p14:tracePt t="7875" x="8621713" y="5492750"/>
          <p14:tracePt t="7881" x="8894763" y="5784850"/>
          <p14:tracePt t="7891" x="9139238" y="6010275"/>
          <p14:tracePt t="7898" x="9347200" y="6189663"/>
          <p14:tracePt t="7907" x="9507538" y="6321425"/>
          <p14:tracePt t="7914" x="9648825" y="6424613"/>
          <p14:tracePt t="7923" x="9790113" y="6491288"/>
          <p14:tracePt t="7930" x="9893300" y="6546850"/>
          <p14:tracePt t="7938" x="9967913" y="6584950"/>
          <p14:tracePt t="7946" x="10044113" y="6623050"/>
          <p14:tracePt t="7956" x="10109200" y="6632575"/>
          <p14:tracePt t="7964" x="10166350" y="6642100"/>
          <p14:tracePt t="7971" x="10240963" y="6678613"/>
          <p14:tracePt t="7979" x="10288588" y="6678613"/>
          <p14:tracePt t="7986" x="10307638" y="6669088"/>
          <p14:tracePt t="7994" x="10317163" y="6659563"/>
          <p14:tracePt t="8003" x="10326688" y="6650038"/>
          <p14:tracePt t="8010" x="10326688" y="6632575"/>
          <p14:tracePt t="8019" x="10326688" y="6623050"/>
          <p14:tracePt t="8028" x="10326688" y="6604000"/>
          <p14:tracePt t="8034" x="10326688" y="6565900"/>
          <p14:tracePt t="8042" x="10317163" y="6546850"/>
          <p14:tracePt t="8054" x="10307638" y="6527800"/>
          <p14:tracePt t="8063" x="10307638" y="6500813"/>
          <p14:tracePt t="8065" x="10307638" y="6481763"/>
          <p14:tracePt t="8077" x="10307638" y="6443663"/>
          <p14:tracePt t="8081" x="10336213" y="6396038"/>
          <p14:tracePt t="8093" x="10355263" y="6357938"/>
          <p14:tracePt t="8098" x="10364788" y="6330950"/>
          <p14:tracePt t="8109" x="10382250" y="6311900"/>
          <p14:tracePt t="8113" x="10382250" y="6273800"/>
          <p14:tracePt t="8124" x="10382250" y="6254750"/>
          <p14:tracePt t="8129" x="10382250" y="6235700"/>
          <p14:tracePt t="8139" x="10382250" y="6189663"/>
          <p14:tracePt t="8146" x="10382250" y="6151563"/>
          <p14:tracePt t="8154" x="10374313" y="6094413"/>
          <p14:tracePt t="8162" x="10374313" y="6048375"/>
          <p14:tracePt t="8170" x="10364788" y="6000750"/>
          <p14:tracePt t="8178" x="10364788" y="5953125"/>
          <p14:tracePt t="8187" x="10364788" y="5916613"/>
          <p14:tracePt t="8194" x="10355263" y="5878513"/>
          <p14:tracePt t="8204" x="10355263" y="5859463"/>
          <p14:tracePt t="8216" x="10355263" y="5840413"/>
          <p14:tracePt t="8219" x="10355263" y="5811838"/>
          <p14:tracePt t="8226" x="10355263" y="5802313"/>
          <p14:tracePt t="8234" x="10355263" y="5792788"/>
          <p14:tracePt t="8243" x="10345738" y="5765800"/>
          <p14:tracePt t="8251" x="10326688" y="5737225"/>
          <p14:tracePt t="8259" x="10317163" y="5718175"/>
          <p14:tracePt t="8266" x="10307638" y="5708650"/>
          <p14:tracePt t="8275" x="10307638" y="5699125"/>
          <p14:tracePt t="8282" x="10307638" y="5689600"/>
          <p14:tracePt t="8291" x="10298113" y="5680075"/>
          <p14:tracePt t="8298" x="10298113" y="5670550"/>
          <p14:tracePt t="8307" x="10298113" y="5661025"/>
          <p14:tracePt t="11189" x="10288588" y="5661025"/>
          <p14:tracePt t="13146" x="10147300" y="5605463"/>
          <p14:tracePt t="13154" x="9986963" y="5529263"/>
          <p14:tracePt t="13162" x="9855200" y="5464175"/>
          <p14:tracePt t="13170" x="9685338" y="5351463"/>
          <p14:tracePt t="13178" x="9544050" y="5265738"/>
          <p14:tracePt t="13187" x="9328150" y="5124450"/>
          <p14:tracePt t="13194" x="9064625" y="4945063"/>
          <p14:tracePt t="13203" x="8799513" y="4794250"/>
          <p14:tracePt t="13210" x="8564563" y="4719638"/>
          <p14:tracePt t="13219" x="8404225" y="4606925"/>
          <p14:tracePt t="13226" x="8281988" y="4540250"/>
          <p14:tracePt t="13235" x="8197850" y="4456113"/>
          <p14:tracePt t="13242" x="8121650" y="4379913"/>
          <p14:tracePt t="13249" x="8018463" y="4276725"/>
          <p14:tracePt t="13260" x="7877175" y="4183063"/>
          <p14:tracePt t="13269" x="7735888" y="4116388"/>
          <p14:tracePt t="13279" x="7556500" y="4041775"/>
          <p14:tracePt t="13284" x="7367588" y="3965575"/>
          <p14:tracePt t="13291" x="7170738" y="3937000"/>
          <p14:tracePt t="13297" x="6953250" y="3881438"/>
          <p14:tracePt t="13307" x="6727825" y="3843338"/>
          <p14:tracePt t="13314" x="6510338" y="3786188"/>
          <p14:tracePt t="13323" x="6275388" y="3711575"/>
          <p14:tracePt t="13332" x="6115050" y="3654425"/>
          <p14:tracePt t="13344" x="6021388" y="3608388"/>
          <p14:tracePt t="13347" x="5945188" y="3560763"/>
          <p14:tracePt t="13354" x="5888038" y="3522663"/>
          <p14:tracePt t="13362" x="5832475" y="3476625"/>
          <p14:tracePt t="13371" x="5746750" y="3409950"/>
          <p14:tracePt t="13378" x="5653088" y="3362325"/>
          <p14:tracePt t="13388" x="5578475" y="3316288"/>
          <p14:tracePt t="13394" x="5454650" y="3268663"/>
          <p14:tracePt t="13403" x="5341938" y="3221038"/>
          <p14:tracePt t="13410" x="5200650" y="3165475"/>
          <p14:tracePt t="13419" x="5040313" y="3127375"/>
          <p14:tracePt t="13428" x="4908550" y="3098800"/>
          <p14:tracePt t="13437" x="4767263" y="3062288"/>
          <p14:tracePt t="13444" x="4635500" y="3014663"/>
          <p14:tracePt t="13455" x="4513263" y="2976563"/>
          <p14:tracePt t="13459" x="4446588" y="2947988"/>
          <p14:tracePt t="13469" x="4362450" y="2901950"/>
          <p14:tracePt t="13476" x="4286250" y="2854325"/>
          <p14:tracePt t="13482" x="4230688" y="2806700"/>
          <p14:tracePt t="13491" x="4154488" y="2770188"/>
          <p14:tracePt t="13498" x="4032250" y="2713038"/>
          <p14:tracePt t="13507" x="3871913" y="2646363"/>
          <p14:tracePt t="13513" x="3711575" y="2590800"/>
          <p14:tracePt t="13524" x="3495675" y="2533650"/>
          <p14:tracePt t="13529" x="3316288" y="2478088"/>
          <p14:tracePt t="13540" x="3136900" y="2449513"/>
          <p14:tracePt t="13547" x="2959100" y="2411413"/>
          <p14:tracePt t="13556" x="2863850" y="2392363"/>
          <p14:tracePt t="13562" x="2798763" y="2392363"/>
          <p14:tracePt t="13573" x="2760663" y="2382838"/>
          <p14:tracePt t="13579" x="2741613" y="2382838"/>
          <p14:tracePt t="13587" x="2713038" y="2373313"/>
          <p14:tracePt t="13593" x="2693988" y="2373313"/>
          <p14:tracePt t="13603" x="2657475" y="2355850"/>
          <p14:tracePt t="13609" x="2609850" y="2355850"/>
          <p14:tracePt t="13619" x="2571750" y="2346325"/>
          <p14:tracePt t="13625" x="2525713" y="2346325"/>
          <p14:tracePt t="13635" x="2478088" y="2346325"/>
          <p14:tracePt t="13642" x="2411413" y="2346325"/>
          <p14:tracePt t="13652" x="2355850" y="2346325"/>
          <p14:tracePt t="13659" x="2308225" y="2346325"/>
          <p14:tracePt t="13670" x="2289175" y="2346325"/>
          <p14:tracePt t="13675" x="2279650" y="2346325"/>
          <p14:tracePt t="13681" x="2270125" y="2346325"/>
          <p14:tracePt t="13698" x="2260600" y="2336800"/>
          <p14:tracePt t="13707" x="2233613" y="2327275"/>
          <p14:tracePt t="13713" x="2195513" y="2317750"/>
          <p14:tracePt t="13724" x="2119313" y="2298700"/>
          <p14:tracePt t="13730" x="2025650" y="2270125"/>
          <p14:tracePt t="13741" x="1941513" y="2251075"/>
          <p14:tracePt t="13747" x="1846263" y="2251075"/>
          <p14:tracePt t="13755" x="1771650" y="2241550"/>
          <p14:tracePt t="13762" x="1743075" y="2241550"/>
          <p14:tracePt t="13771" x="1714500" y="2241550"/>
          <p14:tracePt t="13779" x="1704975" y="2241550"/>
          <p14:tracePt t="13787" x="1704975" y="2232025"/>
          <p14:tracePt t="13835" x="1685925" y="2205038"/>
          <p14:tracePt t="13842" x="1639888" y="2185988"/>
          <p14:tracePt t="13851" x="1563688" y="2147888"/>
          <p14:tracePt t="13858" x="1508125" y="2138363"/>
          <p14:tracePt t="13866" x="1489075" y="2128838"/>
          <p14:tracePt t="13875" x="1450975" y="2100263"/>
          <p14:tracePt t="13886" x="1412875" y="2090738"/>
          <p14:tracePt t="13891" x="1376363" y="2090738"/>
          <p14:tracePt t="13898" x="1347788" y="2063750"/>
          <p14:tracePt t="13909" x="1319213" y="2063750"/>
          <p14:tracePt t="13916" x="1290638" y="2063750"/>
          <p14:tracePt t="13927" x="1281113" y="2063750"/>
          <p14:tracePt t="13982" x="1271588" y="2054225"/>
          <p14:tracePt t="13988" x="1206500" y="2044700"/>
          <p14:tracePt t="13995" x="1158875" y="2035175"/>
          <p14:tracePt t="14004" x="1101725" y="2016125"/>
          <p14:tracePt t="14011" x="1074738" y="2006600"/>
          <p14:tracePt t="14019" x="1036638" y="1997075"/>
          <p14:tracePt t="14026" x="1017588" y="1997075"/>
          <p14:tracePt t="14036" x="960438" y="1987550"/>
          <p14:tracePt t="14044" x="923925" y="1987550"/>
          <p14:tracePt t="14049" x="904875" y="1968500"/>
          <p14:tracePt t="14060" x="895350" y="1968500"/>
          <p14:tracePt t="14076" x="895350" y="1958975"/>
          <p14:tracePt t="14294" x="914400" y="1968500"/>
          <p14:tracePt t="14297" x="969963" y="1978025"/>
          <p14:tracePt t="14308" x="989013" y="1978025"/>
          <p14:tracePt t="14314" x="998538" y="1987550"/>
          <p14:tracePt t="14330" x="1027113" y="1997075"/>
          <p14:tracePt t="14344" x="1036638" y="1997075"/>
          <p14:tracePt t="14345" x="1046163" y="2006600"/>
          <p14:tracePt t="14357" x="1084263" y="2016125"/>
          <p14:tracePt t="14361" x="1101725" y="2016125"/>
          <p14:tracePt t="14371" x="1139825" y="2025650"/>
          <p14:tracePt t="14378" x="1177925" y="2044700"/>
          <p14:tracePt t="14387" x="1225550" y="2054225"/>
          <p14:tracePt t="14396" x="1271588" y="2063750"/>
          <p14:tracePt t="14405" x="1328738" y="2081213"/>
          <p14:tracePt t="14411" x="1376363" y="2090738"/>
          <p14:tracePt t="14418" x="1431925" y="2100263"/>
          <p14:tracePt t="14426" x="1460500" y="2119313"/>
          <p14:tracePt t="14436" x="1498600" y="2119313"/>
          <p14:tracePt t="14444" x="1508125" y="2128838"/>
          <p14:tracePt t="14452" x="1525588" y="2128838"/>
          <p14:tracePt t="14460" x="1535113" y="2128838"/>
          <p14:tracePt t="14465" x="1544638" y="2138363"/>
          <p14:tracePt t="14474" x="1554163" y="2138363"/>
          <p14:tracePt t="14488" x="1563688" y="2138363"/>
          <p14:tracePt t="14493" x="1573213" y="2138363"/>
          <p14:tracePt t="14498" x="1592263" y="2147888"/>
          <p14:tracePt t="14508" x="1620838" y="2147888"/>
          <p14:tracePt t="14513" x="1649413" y="2147888"/>
          <p14:tracePt t="14523" x="1685925" y="2147888"/>
          <p14:tracePt t="14532" x="1724025" y="2147888"/>
          <p14:tracePt t="14544" x="1743075" y="2147888"/>
          <p14:tracePt t="14545" x="1781175" y="2147888"/>
          <p14:tracePt t="14554" x="1800225" y="2147888"/>
          <p14:tracePt t="14564" x="1809750" y="2147888"/>
          <p14:tracePt t="14573" x="1817688" y="2147888"/>
          <p14:tracePt t="14626" x="1836738" y="2147888"/>
          <p14:tracePt t="14637" x="1922463" y="2166938"/>
          <p14:tracePt t="14643" x="1997075" y="2176463"/>
          <p14:tracePt t="14652" x="2044700" y="2195513"/>
          <p14:tracePt t="14659" x="2073275" y="2205038"/>
          <p14:tracePt t="14669" x="2092325" y="2205038"/>
          <p14:tracePt t="14675" x="2101850" y="2205038"/>
          <p14:tracePt t="14686" x="2109788" y="2205038"/>
          <p14:tracePt t="14740" x="2109788" y="2214563"/>
          <p14:tracePt t="14750" x="2166938" y="2214563"/>
          <p14:tracePt t="14756" x="2224088" y="2222500"/>
          <p14:tracePt t="14761" x="2251075" y="2222500"/>
          <p14:tracePt t="14771" x="2279650" y="2222500"/>
          <p14:tracePt t="14778" x="2298700" y="2222500"/>
          <p14:tracePt t="14810" x="2308225" y="2222500"/>
          <p14:tracePt t="14860" x="2393950" y="2222500"/>
          <p14:tracePt t="14868" x="2487613" y="2222500"/>
          <p14:tracePt t="14875" x="2552700" y="2222500"/>
          <p14:tracePt t="14883" x="2619375" y="2222500"/>
          <p14:tracePt t="14891" x="2667000" y="2222500"/>
          <p14:tracePt t="14898" x="2722563" y="2222500"/>
          <p14:tracePt t="14907" x="2770188" y="2222500"/>
          <p14:tracePt t="14914" x="2817813" y="2222500"/>
          <p14:tracePt t="14924" x="2854325" y="2241550"/>
          <p14:tracePt t="14930" x="2873375" y="2241550"/>
          <p14:tracePt t="14939" x="2892425" y="2241550"/>
          <p14:tracePt t="14946" x="2921000" y="2241550"/>
          <p14:tracePt t="14954" x="2949575" y="2241550"/>
          <p14:tracePt t="14962" x="3005138" y="2241550"/>
          <p14:tracePt t="14973" x="3081338" y="2241550"/>
          <p14:tracePt t="14979" x="3175000" y="2241550"/>
          <p14:tracePt t="14989" x="3287713" y="2241550"/>
          <p14:tracePt t="14994" x="3392488" y="2241550"/>
          <p14:tracePt t="15002" x="3505200" y="2241550"/>
          <p14:tracePt t="15010" x="3617913" y="2232025"/>
          <p14:tracePt t="15019" x="3711575" y="2232025"/>
          <p14:tracePt t="15026" x="3740150" y="2232025"/>
          <p14:tracePt t="15035" x="3768725" y="2222500"/>
          <p14:tracePt t="15042" x="3778250" y="2222500"/>
          <p14:tracePt t="15127" x="3787775" y="2222500"/>
          <p14:tracePt t="15132" x="3862388" y="2222500"/>
          <p14:tracePt t="15143" x="3910013" y="2222500"/>
          <p14:tracePt t="15147" x="3948113" y="2222500"/>
          <p14:tracePt t="15164" x="3957638" y="2222500"/>
          <p14:tracePt t="15252" x="3967163" y="2222500"/>
          <p14:tracePt t="15263" x="3986213" y="2214563"/>
          <p14:tracePt t="15269" x="4003675" y="2214563"/>
          <p14:tracePt t="15323" x="4013200" y="2214563"/>
          <p14:tracePt t="17444" x="3919538" y="2241550"/>
          <p14:tracePt t="17454" x="3844925" y="2251075"/>
          <p14:tracePt t="17461" x="3797300" y="2251075"/>
          <p14:tracePt t="17470" x="3749675" y="2251075"/>
          <p14:tracePt t="17476" x="3711575" y="2270125"/>
          <p14:tracePt t="17487" x="3646488" y="2270125"/>
          <p14:tracePt t="17493" x="3579813" y="2270125"/>
          <p14:tracePt t="17500" x="3524250" y="2270125"/>
          <p14:tracePt t="17509" x="3438525" y="2270125"/>
          <p14:tracePt t="17517" x="3411538" y="2270125"/>
          <p14:tracePt t="17523" x="3373438" y="2260600"/>
          <p14:tracePt t="17529" x="3344863" y="2251075"/>
          <p14:tracePt t="17540" x="3316288" y="2251075"/>
          <p14:tracePt t="17545" x="3287713" y="2241550"/>
          <p14:tracePt t="17555" x="3268663" y="2241550"/>
          <p14:tracePt t="17561" x="3222625" y="2232025"/>
          <p14:tracePt t="17571" x="3175000" y="2232025"/>
          <p14:tracePt t="17577" x="3109913" y="2232025"/>
          <p14:tracePt t="17587" x="3033713" y="2232025"/>
          <p14:tracePt t="17593" x="2968625" y="2232025"/>
          <p14:tracePt t="17603" x="2901950" y="2232025"/>
          <p14:tracePt t="17609" x="2854325" y="2232025"/>
          <p14:tracePt t="17619" x="2817813" y="2214563"/>
          <p14:tracePt t="17626" x="2779713" y="2214563"/>
          <p14:tracePt t="17635" x="2741613" y="2214563"/>
          <p14:tracePt t="17642" x="2722563" y="2214563"/>
          <p14:tracePt t="17652" x="2713038" y="2205038"/>
          <p14:tracePt t="17659" x="2703513" y="2205038"/>
          <p14:tracePt t="17669" x="2684463" y="2205038"/>
          <p14:tracePt t="17675" x="2667000" y="2205038"/>
          <p14:tracePt t="17686" x="2609850" y="2205038"/>
          <p14:tracePt t="17691" x="2562225" y="2205038"/>
          <p14:tracePt t="17697" x="2478088" y="2205038"/>
          <p14:tracePt t="17707" x="2411413" y="2205038"/>
          <p14:tracePt t="17713" x="2327275" y="2205038"/>
          <p14:tracePt t="17723" x="2214563" y="2205038"/>
          <p14:tracePt t="17730" x="2101850" y="2205038"/>
          <p14:tracePt t="17739" x="1968500" y="2205038"/>
          <p14:tracePt t="17747" x="1836738" y="2205038"/>
          <p14:tracePt t="17757" x="1771650" y="2205038"/>
          <p14:tracePt t="17763" x="1676400" y="2195513"/>
          <p14:tracePt t="17771" x="1630363" y="2195513"/>
          <p14:tracePt t="17777" x="1573213" y="2176463"/>
          <p14:tracePt t="17787" x="1554163" y="2166938"/>
          <p14:tracePt t="17794" x="1535113" y="2157413"/>
          <p14:tracePt t="17802" x="1525588" y="2157413"/>
          <p14:tracePt t="17810" x="1517650" y="2147888"/>
          <p14:tracePt t="17819" x="1508125" y="2147888"/>
          <p14:tracePt t="17826" x="1479550" y="2138363"/>
          <p14:tracePt t="17836" x="1422400" y="2138363"/>
          <p14:tracePt t="17842" x="1366838" y="2138363"/>
          <p14:tracePt t="17851" x="1319213" y="2119313"/>
          <p14:tracePt t="17858" x="1271588" y="2119313"/>
          <p14:tracePt t="17867" x="1262063" y="2119313"/>
          <p14:tracePt t="17874" x="1252538" y="2109788"/>
          <p14:tracePt t="17969" x="1262063" y="2109788"/>
          <p14:tracePt t="17978" x="1271588" y="2109788"/>
          <p14:tracePt t="17986" x="1300163" y="2128838"/>
          <p14:tracePt t="17994" x="1319213" y="2128838"/>
          <p14:tracePt t="18002" x="1347788" y="2138363"/>
          <p14:tracePt t="18010" x="1366838" y="2138363"/>
          <p14:tracePt t="18026" x="1376363" y="2147888"/>
          <p14:tracePt t="18035" x="1384300" y="2147888"/>
          <p14:tracePt t="18051" x="1393825" y="2147888"/>
          <p14:tracePt t="18068" x="1403350" y="2147888"/>
          <p14:tracePt t="18074" x="1412875" y="2147888"/>
          <p14:tracePt t="18082" x="1431925" y="2147888"/>
          <p14:tracePt t="18092" x="1450975" y="2157413"/>
          <p14:tracePt t="18100" x="1489075" y="2157413"/>
          <p14:tracePt t="18110" x="1544638" y="2166938"/>
          <p14:tracePt t="18115" x="1630363" y="2185988"/>
          <p14:tracePt t="18124" x="1704975" y="2205038"/>
          <p14:tracePt t="18130" x="1836738" y="2214563"/>
          <p14:tracePt t="18142" x="1903413" y="2214563"/>
          <p14:tracePt t="18147" x="2016125" y="2232025"/>
          <p14:tracePt t="18155" x="2109788" y="2232025"/>
          <p14:tracePt t="18162" x="2157413" y="2232025"/>
          <p14:tracePt t="18171" x="2195513" y="2232025"/>
          <p14:tracePt t="18178" x="2214563" y="2232025"/>
          <p14:tracePt t="18187" x="2233613" y="2232025"/>
          <p14:tracePt t="18194" x="2260600" y="2232025"/>
          <p14:tracePt t="18203" x="2279650" y="2232025"/>
          <p14:tracePt t="18210" x="2317750" y="2232025"/>
          <p14:tracePt t="18219" x="2355850" y="2241550"/>
          <p14:tracePt t="18226" x="2401888" y="2241550"/>
          <p14:tracePt t="18235" x="2449513" y="2241550"/>
          <p14:tracePt t="18242" x="2516188" y="2241550"/>
          <p14:tracePt t="18251" x="2562225" y="2241550"/>
          <p14:tracePt t="18258" x="2628900" y="2241550"/>
          <p14:tracePt t="18266" x="2676525" y="2241550"/>
          <p14:tracePt t="18274" x="2713038" y="2241550"/>
          <p14:tracePt t="18286" x="2779713" y="2241550"/>
          <p14:tracePt t="18295" x="2827338" y="2241550"/>
          <p14:tracePt t="18300" x="2882900" y="2241550"/>
          <p14:tracePt t="18311" x="2911475" y="2241550"/>
          <p14:tracePt t="18314" x="2949575" y="2241550"/>
          <p14:tracePt t="18324" x="2995613" y="2241550"/>
          <p14:tracePt t="18329" x="3033713" y="2241550"/>
          <p14:tracePt t="18340" x="3071813" y="2241550"/>
          <p14:tracePt t="18346" x="3119438" y="2241550"/>
          <p14:tracePt t="18355" x="3155950" y="2241550"/>
          <p14:tracePt t="18362" x="3194050" y="2232025"/>
          <p14:tracePt t="18371" x="3241675" y="2232025"/>
          <p14:tracePt t="18377" x="3287713" y="2232025"/>
          <p14:tracePt t="18387" x="3335338" y="2232025"/>
          <p14:tracePt t="18393" x="3419475" y="2232025"/>
          <p14:tracePt t="18403" x="3514725" y="2232025"/>
          <p14:tracePt t="18410" x="3627438" y="2232025"/>
          <p14:tracePt t="18419" x="3694113" y="2232025"/>
          <p14:tracePt t="18426" x="3759200" y="2214563"/>
          <p14:tracePt t="18435" x="3835400" y="2205038"/>
          <p14:tracePt t="18442" x="3881438" y="2205038"/>
          <p14:tracePt t="18452" x="3919538" y="2185988"/>
          <p14:tracePt t="18458" x="3938588" y="2185988"/>
          <p14:tracePt t="18466" x="3948113" y="2176463"/>
          <p14:tracePt t="18475" x="3967163" y="2176463"/>
          <p14:tracePt t="18483" x="3994150" y="2166938"/>
          <p14:tracePt t="18493" x="4003675" y="2157413"/>
          <p14:tracePt t="18500" x="4022725" y="2157413"/>
          <p14:tracePt t="18512" x="4041775" y="2157413"/>
          <p14:tracePt t="18515" x="4060825" y="2147888"/>
          <p14:tracePt t="18524" x="4098925" y="2138363"/>
          <p14:tracePt t="18531" x="4127500" y="2138363"/>
          <p14:tracePt t="18539" x="4154488" y="2138363"/>
          <p14:tracePt t="18545" x="4183063" y="2128838"/>
          <p14:tracePt t="18555" x="4192588" y="2128838"/>
          <p14:tracePt t="18562" x="4211638" y="2128838"/>
          <p14:tracePt t="18570" x="4221163" y="2128838"/>
          <p14:tracePt t="18580" x="4230688" y="2128838"/>
          <p14:tracePt t="18591" x="4240213" y="2128838"/>
          <p14:tracePt t="18609" x="4249738" y="2128838"/>
          <p14:tracePt t="18755" x="4183063" y="2138363"/>
          <p14:tracePt t="18762" x="4144963" y="2166938"/>
          <p14:tracePt t="18771" x="4117975" y="2176463"/>
          <p14:tracePt t="18777" x="4079875" y="2176463"/>
          <p14:tracePt t="18787" x="4041775" y="2185988"/>
          <p14:tracePt t="18796" x="4003675" y="2205038"/>
          <p14:tracePt t="18805" x="3967163" y="2214563"/>
          <p14:tracePt t="18810" x="3948113" y="2214563"/>
          <p14:tracePt t="18819" x="3910013" y="2222500"/>
          <p14:tracePt t="18826" x="3890963" y="2222500"/>
          <p14:tracePt t="18835" x="3871913" y="2222500"/>
          <p14:tracePt t="18842" x="3862388" y="2222500"/>
          <p14:tracePt t="18851" x="3852863" y="2222500"/>
          <p14:tracePt t="18963" x="3881438" y="2222500"/>
          <p14:tracePt t="18971" x="3976688" y="2205038"/>
          <p14:tracePt t="18979" x="4041775" y="2205038"/>
          <p14:tracePt t="18988" x="4098925" y="2195513"/>
          <p14:tracePt t="18996" x="4137025" y="2195513"/>
          <p14:tracePt t="19003" x="4164013" y="2195513"/>
          <p14:tracePt t="19010" x="4192588" y="2195513"/>
          <p14:tracePt t="19018" x="4221163" y="2195513"/>
          <p14:tracePt t="19026" x="4249738" y="2195513"/>
          <p14:tracePt t="19035" x="4268788" y="2195513"/>
          <p14:tracePt t="19044" x="4286250" y="2195513"/>
          <p14:tracePt t="19053" x="4324350" y="2195513"/>
          <p14:tracePt t="19060" x="4343400" y="2195513"/>
          <p14:tracePt t="19068" x="4362450" y="2195513"/>
          <p14:tracePt t="19075" x="4391025" y="2195513"/>
          <p14:tracePt t="19083" x="4410075" y="2195513"/>
          <p14:tracePt t="19095" x="4427538" y="2185988"/>
          <p14:tracePt t="19102" x="4437063" y="2185988"/>
          <p14:tracePt t="19109" x="4456113" y="2185988"/>
          <p14:tracePt t="19115" x="4465638" y="2185988"/>
          <p14:tracePt t="19124" x="4484688" y="2185988"/>
          <p14:tracePt t="19130" x="4522788" y="2176463"/>
          <p14:tracePt t="19139" x="4532313" y="2176463"/>
          <p14:tracePt t="19146" x="4551363" y="2176463"/>
          <p14:tracePt t="19156" x="4587875" y="2176463"/>
          <p14:tracePt t="19162" x="4606925" y="2176463"/>
          <p14:tracePt t="19170" x="4635500" y="2176463"/>
          <p14:tracePt t="19178" x="4664075" y="2176463"/>
          <p14:tracePt t="19187" x="4692650" y="2185988"/>
          <p14:tracePt t="19194" x="4711700" y="2185988"/>
          <p14:tracePt t="19202" x="4729163" y="2185988"/>
          <p14:tracePt t="19210" x="4738688" y="2195513"/>
          <p14:tracePt t="19219" x="4757738" y="2195513"/>
          <p14:tracePt t="19226" x="4786313" y="2205038"/>
          <p14:tracePt t="19235" x="4824413" y="2214563"/>
          <p14:tracePt t="19242" x="4870450" y="2241550"/>
          <p14:tracePt t="19251" x="4946650" y="2260600"/>
          <p14:tracePt t="19258" x="5040313" y="2270125"/>
          <p14:tracePt t="19265" x="5135563" y="2308225"/>
          <p14:tracePt t="19274" x="5229225" y="2336800"/>
          <p14:tracePt t="19282" x="5322888" y="2355850"/>
          <p14:tracePt t="19291" x="5408613" y="2363788"/>
          <p14:tracePt t="19300" x="5464175" y="2382838"/>
          <p14:tracePt t="19308" x="5530850" y="2392363"/>
          <p14:tracePt t="19316" x="5568950" y="2401888"/>
          <p14:tracePt t="19328" x="5624513" y="2401888"/>
          <p14:tracePt t="19330" x="5672138" y="2420938"/>
          <p14:tracePt t="19341" x="5765800" y="2430463"/>
          <p14:tracePt t="19346" x="5870575" y="2430463"/>
          <p14:tracePt t="19357" x="6011863" y="2449513"/>
          <p14:tracePt t="19361" x="6124575" y="2468563"/>
          <p14:tracePt t="19373" x="6275388" y="2487613"/>
          <p14:tracePt t="19377" x="6435725" y="2487613"/>
          <p14:tracePt t="19387" x="6586538" y="2505075"/>
          <p14:tracePt t="19393" x="6783388" y="2505075"/>
          <p14:tracePt t="19403" x="6962775" y="2505075"/>
          <p14:tracePt t="19410" x="7161213" y="2524125"/>
          <p14:tracePt t="19420" x="7358063" y="2533650"/>
          <p14:tracePt t="19426" x="7575550" y="2533650"/>
          <p14:tracePt t="19435" x="7791450" y="2552700"/>
          <p14:tracePt t="19441" x="8008938" y="2552700"/>
          <p14:tracePt t="19451" x="8224838" y="2552700"/>
          <p14:tracePt t="19458" x="8470900" y="2552700"/>
          <p14:tracePt t="19466" x="8734425" y="2552700"/>
          <p14:tracePt t="19474" x="8931275" y="2552700"/>
          <p14:tracePt t="19484" x="9148763" y="2552700"/>
          <p14:tracePt t="19491" x="9328150" y="2552700"/>
          <p14:tracePt t="19503" x="9507538" y="2552700"/>
          <p14:tracePt t="19509" x="9656763" y="2552700"/>
          <p14:tracePt t="19516" x="9742488" y="2552700"/>
          <p14:tracePt t="19524" x="9780588" y="2533650"/>
          <p14:tracePt t="19531" x="9817100" y="2524125"/>
          <p14:tracePt t="19539" x="9855200" y="2514600"/>
          <p14:tracePt t="19546" x="9893300" y="2497138"/>
          <p14:tracePt t="19555" x="9931400" y="2487613"/>
          <p14:tracePt t="19561" x="9958388" y="2478088"/>
          <p14:tracePt t="19571" x="9996488" y="2478088"/>
          <p14:tracePt t="19578" x="10053638" y="2459038"/>
          <p14:tracePt t="19587" x="10072688" y="2449513"/>
          <p14:tracePt t="19594" x="10090150" y="2449513"/>
          <p14:tracePt t="19603" x="10090150" y="2439988"/>
          <p14:tracePt t="19609" x="10099675" y="2439988"/>
          <p14:tracePt t="19674" x="10118725" y="2439988"/>
          <p14:tracePt t="19685" x="10223500" y="2430463"/>
          <p14:tracePt t="19692" x="10317163" y="2430463"/>
          <p14:tracePt t="19698" x="10410825" y="2411413"/>
          <p14:tracePt t="19708" x="10477500" y="2401888"/>
          <p14:tracePt t="19714" x="10552113" y="2382838"/>
          <p14:tracePt t="19724" x="10599738" y="2373313"/>
          <p14:tracePt t="19729" x="10637838" y="2346325"/>
          <p14:tracePt t="19739" x="10674350" y="2346325"/>
          <p14:tracePt t="19745" x="10683875" y="2336800"/>
          <p14:tracePt t="19858" x="10721975" y="2327275"/>
          <p14:tracePt t="19866" x="10750550" y="2317750"/>
          <p14:tracePt t="19876" x="10769600" y="2308225"/>
          <p14:tracePt t="19893" x="10779125" y="2308225"/>
          <p14:tracePt t="19971" x="10815638" y="2308225"/>
          <p14:tracePt t="19979" x="10910888" y="2308225"/>
          <p14:tracePt t="19988" x="10966450" y="2308225"/>
          <p14:tracePt t="19996" x="10995025" y="2289175"/>
          <p14:tracePt t="20003" x="11023600" y="2289175"/>
          <p14:tracePt t="20011" x="11033125" y="2289175"/>
          <p14:tracePt t="20018" x="11042650" y="2279650"/>
          <p14:tracePt t="20051" x="11033125" y="2279650"/>
          <p14:tracePt t="20058" x="10995025" y="2279650"/>
          <p14:tracePt t="20065" x="10975975" y="2279650"/>
          <p14:tracePt t="20075" x="10966450" y="2279650"/>
          <p14:tracePt t="25151" x="10985500" y="2308225"/>
          <p14:tracePt t="25153" x="11023600" y="2346325"/>
          <p14:tracePt t="25164" x="11023600" y="2355850"/>
          <p14:tracePt t="25171" x="11023600" y="2363788"/>
          <p14:tracePt t="25178" x="11023600" y="2382838"/>
          <p14:tracePt t="25187" x="11023600" y="2392363"/>
          <p14:tracePt t="25194" x="11014075" y="2411413"/>
          <p14:tracePt t="25202" x="11004550" y="2439988"/>
          <p14:tracePt t="25210" x="10985500" y="2468563"/>
          <p14:tracePt t="25218" x="10966450" y="2505075"/>
          <p14:tracePt t="25226" x="10939463" y="2543175"/>
          <p14:tracePt t="25235" x="10901363" y="2581275"/>
          <p14:tracePt t="25242" x="10863263" y="2619375"/>
          <p14:tracePt t="25251" x="10844213" y="2646363"/>
          <p14:tracePt t="25257" x="10815638" y="2665413"/>
          <p14:tracePt t="25267" x="10779125" y="2693988"/>
          <p14:tracePt t="25274" x="10769600" y="2703513"/>
          <p14:tracePt t="25286" x="10750550" y="2713038"/>
          <p14:tracePt t="25295" x="10731500" y="2722563"/>
          <p14:tracePt t="25298" x="10721975" y="2732088"/>
          <p14:tracePt t="25309" x="10712450" y="2732088"/>
          <p14:tracePt t="25314" x="10683875" y="2741613"/>
          <p14:tracePt t="25324" x="10666413" y="2770188"/>
          <p14:tracePt t="25332" x="10628313" y="2779713"/>
          <p14:tracePt t="25342" x="10618788" y="2787650"/>
          <p14:tracePt t="25345" x="10609263" y="2797175"/>
          <p14:tracePt t="25355" x="10599738" y="2797175"/>
          <p14:tracePt t="25433" x="10590213" y="2816225"/>
          <p14:tracePt t="25442" x="10580688" y="2825750"/>
          <p14:tracePt t="25451" x="10571163" y="2835275"/>
          <p14:tracePt t="25467" x="10561638" y="2835275"/>
          <p14:tracePt t="25474" x="10561638" y="2844800"/>
          <p14:tracePt t="25485" x="10561638" y="2854325"/>
          <p14:tracePt t="25493" x="10561638" y="2863850"/>
          <p14:tracePt t="25503" x="10552113" y="2882900"/>
          <p14:tracePt t="25508" x="10552113" y="2892425"/>
          <p14:tracePt t="25515" x="10542588" y="2928938"/>
          <p14:tracePt t="25523" x="10533063" y="2938463"/>
          <p14:tracePt t="25529" x="10523538" y="2967038"/>
          <p14:tracePt t="25539" x="10496550" y="2995613"/>
          <p14:tracePt t="25548" x="10487025" y="3014663"/>
          <p14:tracePt t="25559" x="10477500" y="3024188"/>
          <p14:tracePt t="25562" x="10467975" y="3033713"/>
          <p14:tracePt t="25571" x="10467975" y="3043238"/>
          <p14:tracePt t="25832" x="10467975" y="3117850"/>
          <p14:tracePt t="25841" x="10467975" y="3165475"/>
          <p14:tracePt t="25845" x="10458450" y="3184525"/>
          <p14:tracePt t="25853" x="10448925" y="3221038"/>
          <p14:tracePt t="25858" x="10429875" y="3249613"/>
          <p14:tracePt t="25868" x="10410825" y="3268663"/>
          <p14:tracePt t="25876" x="10382250" y="3297238"/>
          <p14:tracePt t="25881" x="10374313" y="3306763"/>
          <p14:tracePt t="25890" x="10364788" y="3316288"/>
          <p14:tracePt t="25899" x="10364788" y="3325813"/>
          <p14:tracePt t="25906" x="10355263" y="3335338"/>
          <p14:tracePt t="25917" x="10336213" y="3354388"/>
          <p14:tracePt t="25923" x="10317163" y="3390900"/>
          <p14:tracePt t="25929" x="10288588" y="3429000"/>
          <p14:tracePt t="25939" x="10260013" y="3467100"/>
          <p14:tracePt t="25946" x="10250488" y="3486150"/>
          <p14:tracePt t="25955" x="10240963" y="3503613"/>
          <p14:tracePt t="25962" x="10223500" y="3532188"/>
          <p14:tracePt t="25971" x="10204450" y="3551238"/>
          <p14:tracePt t="25978" x="10194925" y="3589338"/>
          <p14:tracePt t="25988" x="10185400" y="3608388"/>
          <p14:tracePt t="25994" x="10175875" y="3644900"/>
          <p14:tracePt t="26004" x="10175875" y="3673475"/>
          <p14:tracePt t="26012" x="10156825" y="3702050"/>
          <p14:tracePt t="26019" x="10156825" y="3740150"/>
          <p14:tracePt t="26028" x="10156825" y="3778250"/>
          <p14:tracePt t="26035" x="10156825" y="3795713"/>
          <p14:tracePt t="26042" x="10147300" y="3814763"/>
          <p14:tracePt t="26051" x="10137775" y="3843338"/>
          <p14:tracePt t="26058" x="10128250" y="3890963"/>
          <p14:tracePt t="26067" x="10099675" y="3919538"/>
          <p14:tracePt t="26074" x="10072688" y="3956050"/>
          <p14:tracePt t="26083" x="10063163" y="3984625"/>
          <p14:tracePt t="26090" x="10044113" y="4013200"/>
          <p14:tracePt t="26100" x="10025063" y="4032250"/>
          <p14:tracePt t="26107" x="10015538" y="4070350"/>
          <p14:tracePt t="26114" x="9996488" y="4097338"/>
          <p14:tracePt t="26123" x="9967913" y="4144963"/>
          <p14:tracePt t="26130" x="9912350" y="4211638"/>
          <p14:tracePt t="26139" x="9845675" y="4248150"/>
          <p14:tracePt t="26145" x="9790113" y="4305300"/>
          <p14:tracePt t="26156" x="9752013" y="4352925"/>
          <p14:tracePt t="26162" x="9723438" y="4379913"/>
          <p14:tracePt t="26172" x="9704388" y="4408488"/>
          <p14:tracePt t="26178" x="9694863" y="4446588"/>
          <p14:tracePt t="26188" x="9685338" y="4465638"/>
          <p14:tracePt t="26194" x="9666288" y="4502150"/>
          <p14:tracePt t="26203" x="9666288" y="4540250"/>
          <p14:tracePt t="26210" x="9656763" y="4559300"/>
          <p14:tracePt t="26222" x="9656763" y="4597400"/>
          <p14:tracePt t="26228" x="9648825" y="4616450"/>
          <p14:tracePt t="26241" x="9639300" y="4643438"/>
          <p14:tracePt t="26246" x="9620250" y="4662488"/>
          <p14:tracePt t="26251" x="9620250" y="4681538"/>
          <p14:tracePt t="26258" x="9610725" y="4691063"/>
          <p14:tracePt t="26268" x="9591675" y="4719638"/>
          <p14:tracePt t="26275" x="9582150" y="4738688"/>
          <p14:tracePt t="26282" x="9572625" y="4748213"/>
          <p14:tracePt t="26291" x="9572625" y="4757738"/>
          <p14:tracePt t="26298" x="9563100" y="4757738"/>
          <p14:tracePt t="30071" x="9553575" y="4757738"/>
          <p14:tracePt t="30073" x="9440863" y="4616450"/>
          <p14:tracePt t="30083" x="9356725" y="4494213"/>
          <p14:tracePt t="30090" x="9242425" y="4370388"/>
          <p14:tracePt t="30101" x="9139238" y="4248150"/>
          <p14:tracePt t="30106" x="9064625" y="4164013"/>
          <p14:tracePt t="30115" x="8997950" y="4087813"/>
          <p14:tracePt t="30123" x="8923338" y="4022725"/>
          <p14:tracePt t="30129" x="8818563" y="3919538"/>
          <p14:tracePt t="30140" x="8696325" y="3814763"/>
          <p14:tracePt t="30148" x="8526463" y="3683000"/>
          <p14:tracePt t="30156" x="8404225" y="3541713"/>
          <p14:tracePt t="30162" x="8320088" y="3457575"/>
          <p14:tracePt t="30171" x="8253413" y="3344863"/>
          <p14:tracePt t="30178" x="8205788" y="3221038"/>
          <p14:tracePt t="30187" x="8169275" y="3108325"/>
          <p14:tracePt t="30193" x="8131175" y="2967038"/>
          <p14:tracePt t="30202" x="8121650" y="2770188"/>
          <p14:tracePt t="30209" x="8121650" y="2619375"/>
          <p14:tracePt t="30219" x="8121650" y="2449513"/>
          <p14:tracePt t="30226" x="8083550" y="2270125"/>
          <p14:tracePt t="30236" x="8027988" y="2063750"/>
          <p14:tracePt t="30243" x="7951788" y="1903413"/>
          <p14:tracePt t="30253" x="7905750" y="1743075"/>
          <p14:tracePt t="30259" x="7848600" y="1582738"/>
          <p14:tracePt t="30267" x="7820025" y="1470025"/>
          <p14:tracePt t="30276" x="7781925" y="1338263"/>
          <p14:tracePt t="30283" x="7764463" y="1177925"/>
          <p14:tracePt t="30290" x="7726363" y="1036638"/>
          <p14:tracePt t="30301" x="7716838" y="904875"/>
          <p14:tracePt t="30307" x="7659688" y="763588"/>
          <p14:tracePt t="30315" x="7613650" y="631825"/>
          <p14:tracePt t="30323" x="7537450" y="508000"/>
          <p14:tracePt t="30330" x="7472363" y="385763"/>
          <p14:tracePt t="30339" x="7396163" y="311150"/>
          <p14:tracePt t="30346" x="7273925" y="207963"/>
          <p14:tracePt t="30355" x="7188200" y="141288"/>
          <p14:tracePt t="30362" x="7151688" y="112713"/>
          <p14:tracePt t="30371" x="7132638" y="103188"/>
          <p14:tracePt t="30377" x="7104063" y="84138"/>
          <p14:tracePt t="30387" x="7085013" y="84138"/>
          <p14:tracePt t="30393" x="7065963" y="66675"/>
          <p14:tracePt t="30403" x="7038975" y="57150"/>
          <p14:tracePt t="30410" x="6991350" y="47625"/>
          <p14:tracePt t="30420" x="6953250" y="38100"/>
          <p14:tracePt t="30428" x="6915150" y="19050"/>
          <p14:tracePt t="30436" x="6878638" y="95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1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70464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2c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Trade-off analysis and decision-making</a:t>
            </a:r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6167B-E5DA-4464-A194-93008BBFF97B}"/>
              </a:ext>
            </a:extLst>
          </p:cNvPr>
          <p:cNvSpPr/>
          <p:nvPr/>
        </p:nvSpPr>
        <p:spPr>
          <a:xfrm>
            <a:off x="1319644" y="1247173"/>
            <a:ext cx="1714500" cy="9951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err="1">
                <a:solidFill>
                  <a:schemeClr val="tx2"/>
                </a:solidFill>
              </a:rPr>
              <a:t>Study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the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tradeoffs</a:t>
            </a:r>
            <a:r>
              <a:rPr lang="fi-FI" sz="1400" b="1" dirty="0">
                <a:solidFill>
                  <a:schemeClr val="tx2"/>
                </a:solidFill>
              </a:rPr>
              <a:t> &amp; </a:t>
            </a:r>
            <a:r>
              <a:rPr lang="fi-FI" sz="1400" b="1" dirty="0" err="1">
                <a:solidFill>
                  <a:schemeClr val="tx2"/>
                </a:solidFill>
              </a:rPr>
              <a:t>add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solutions</a:t>
            </a:r>
            <a:r>
              <a:rPr lang="fi-FI" sz="1400" b="1" dirty="0">
                <a:solidFill>
                  <a:schemeClr val="tx2"/>
                </a:solidFill>
              </a:rPr>
              <a:t> to </a:t>
            </a:r>
            <a:r>
              <a:rPr lang="fi-FI" sz="1400" b="1" dirty="0" err="1">
                <a:solidFill>
                  <a:schemeClr val="tx2"/>
                </a:solidFill>
              </a:rPr>
              <a:t>the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wish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list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E8EA7-0BB7-498A-B091-4FD7BF0045D0}"/>
              </a:ext>
            </a:extLst>
          </p:cNvPr>
          <p:cNvSpPr/>
          <p:nvPr/>
        </p:nvSpPr>
        <p:spPr>
          <a:xfrm>
            <a:off x="1319644" y="3537593"/>
            <a:ext cx="1714500" cy="99511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Robustness analysis of the selected solutions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B1E3106-D2F5-4BBA-A6D6-5E0D4C2FFDF3}"/>
              </a:ext>
            </a:extLst>
          </p:cNvPr>
          <p:cNvSpPr/>
          <p:nvPr/>
        </p:nvSpPr>
        <p:spPr>
          <a:xfrm>
            <a:off x="1413161" y="2494000"/>
            <a:ext cx="1527465" cy="815686"/>
          </a:xfrm>
          <a:prstGeom prst="flowChartDecisi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0" dirty="0">
                <a:solidFill>
                  <a:schemeClr val="tx2"/>
                </a:solidFill>
                <a:effectLst/>
              </a:rPr>
              <a:t>Robustness?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0003FF-6B5F-47A6-917C-985CFC26919E}"/>
              </a:ext>
            </a:extLst>
          </p:cNvPr>
          <p:cNvSpPr/>
          <p:nvPr/>
        </p:nvSpPr>
        <p:spPr>
          <a:xfrm>
            <a:off x="3617767" y="2653499"/>
            <a:ext cx="1714500" cy="4966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2a. New </a:t>
            </a:r>
            <a:r>
              <a:rPr lang="fi-FI" sz="1400" b="1" dirty="0" err="1">
                <a:solidFill>
                  <a:schemeClr val="tx2"/>
                </a:solidFill>
              </a:rPr>
              <a:t>preferences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E91073-445D-42F2-96B2-A1F3832CE590}"/>
              </a:ext>
            </a:extLst>
          </p:cNvPr>
          <p:cNvSpPr/>
          <p:nvPr/>
        </p:nvSpPr>
        <p:spPr>
          <a:xfrm>
            <a:off x="3617767" y="1496387"/>
            <a:ext cx="1714500" cy="4966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2b. New </a:t>
            </a:r>
            <a:r>
              <a:rPr lang="fi-FI" sz="1400" b="1" dirty="0" err="1">
                <a:solidFill>
                  <a:schemeClr val="tx2"/>
                </a:solidFill>
              </a:rPr>
              <a:t>solutions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C91B3C80-A975-40E5-9485-6270882BD70A}"/>
              </a:ext>
            </a:extLst>
          </p:cNvPr>
          <p:cNvSpPr/>
          <p:nvPr/>
        </p:nvSpPr>
        <p:spPr>
          <a:xfrm>
            <a:off x="1135203" y="4760617"/>
            <a:ext cx="2083379" cy="995116"/>
          </a:xfrm>
          <a:prstGeom prst="flowChartDecisi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0" dirty="0">
                <a:solidFill>
                  <a:schemeClr val="tx2"/>
                </a:solidFill>
                <a:effectLst/>
              </a:rPr>
              <a:t>Satisfied with a solution?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BC20D5-6615-45A0-B2C8-2DC7B34DC5E2}"/>
              </a:ext>
            </a:extLst>
          </p:cNvPr>
          <p:cNvCxnSpPr>
            <a:cxnSpLocks/>
            <a:stCxn id="10" idx="2"/>
            <a:endCxn id="17" idx="0"/>
          </p:cNvCxnSpPr>
          <p:nvPr/>
        </p:nvCxnSpPr>
        <p:spPr>
          <a:xfrm>
            <a:off x="2176894" y="2242290"/>
            <a:ext cx="0" cy="25171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A4A597-48BE-49DD-8889-76A6BDD2474C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2176894" y="3309686"/>
            <a:ext cx="0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A37D08-34FC-4B76-A941-BF674BEE1D36}"/>
              </a:ext>
            </a:extLst>
          </p:cNvPr>
          <p:cNvCxnSpPr>
            <a:stCxn id="19" idx="2"/>
            <a:endCxn id="24" idx="0"/>
          </p:cNvCxnSpPr>
          <p:nvPr/>
        </p:nvCxnSpPr>
        <p:spPr>
          <a:xfrm flipH="1">
            <a:off x="2176893" y="4532710"/>
            <a:ext cx="1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7A6CF88-F763-4402-8B6B-2FEECC78F961}"/>
              </a:ext>
            </a:extLst>
          </p:cNvPr>
          <p:cNvSpPr/>
          <p:nvPr/>
        </p:nvSpPr>
        <p:spPr>
          <a:xfrm>
            <a:off x="1769182" y="5916610"/>
            <a:ext cx="815424" cy="42052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Stop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5222E80-FE59-40B7-A229-DF593145F73E}"/>
              </a:ext>
            </a:extLst>
          </p:cNvPr>
          <p:cNvCxnSpPr>
            <a:stCxn id="24" idx="2"/>
            <a:endCxn id="31" idx="0"/>
          </p:cNvCxnSpPr>
          <p:nvPr/>
        </p:nvCxnSpPr>
        <p:spPr>
          <a:xfrm>
            <a:off x="2176893" y="5755733"/>
            <a:ext cx="1" cy="16087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7F3394-1A66-4CAB-9873-6238820E8DEA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>
            <a:off x="2940626" y="2901843"/>
            <a:ext cx="677141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DAD995F-F1FF-46BA-9B0D-AD8572FFCABA}"/>
              </a:ext>
            </a:extLst>
          </p:cNvPr>
          <p:cNvCxnSpPr>
            <a:stCxn id="21" idx="0"/>
            <a:endCxn id="23" idx="2"/>
          </p:cNvCxnSpPr>
          <p:nvPr/>
        </p:nvCxnSpPr>
        <p:spPr>
          <a:xfrm flipV="1">
            <a:off x="4475017" y="1993075"/>
            <a:ext cx="0" cy="66042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5B615C-30CD-4100-BD9A-D23217220F05}"/>
              </a:ext>
            </a:extLst>
          </p:cNvPr>
          <p:cNvCxnSpPr>
            <a:cxnSpLocks/>
            <a:stCxn id="23" idx="1"/>
            <a:endCxn id="10" idx="3"/>
          </p:cNvCxnSpPr>
          <p:nvPr/>
        </p:nvCxnSpPr>
        <p:spPr>
          <a:xfrm flipH="1">
            <a:off x="3034144" y="1744731"/>
            <a:ext cx="583623" cy="1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9943BFE-9A28-46C5-8A1D-59BDE4F8B4F9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4475017" y="3150187"/>
            <a:ext cx="0" cy="209464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0040C2A-A6ED-45C9-9586-321428EAEB80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218582" y="5244834"/>
            <a:ext cx="1256435" cy="1334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43D2611-135B-4C5C-AD81-C563F1C99D0F}"/>
              </a:ext>
            </a:extLst>
          </p:cNvPr>
          <p:cNvSpPr txBox="1"/>
          <p:nvPr/>
        </p:nvSpPr>
        <p:spPr>
          <a:xfrm>
            <a:off x="262112" y="150966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0</a:t>
            </a:r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41C8D5-EF02-4417-A6EF-C96BA95E8843}"/>
              </a:ext>
            </a:extLst>
          </p:cNvPr>
          <p:cNvSpPr txBox="1"/>
          <p:nvPr/>
        </p:nvSpPr>
        <p:spPr>
          <a:xfrm>
            <a:off x="274923" y="271717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1</a:t>
            </a:r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162C73-6A56-4F93-8CE9-4428C5D81406}"/>
              </a:ext>
            </a:extLst>
          </p:cNvPr>
          <p:cNvSpPr txBox="1"/>
          <p:nvPr/>
        </p:nvSpPr>
        <p:spPr>
          <a:xfrm>
            <a:off x="257956" y="3771492"/>
            <a:ext cx="92219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E52BF6-F3CE-4B7C-BA6D-7AB41DD5A0DD}"/>
              </a:ext>
            </a:extLst>
          </p:cNvPr>
          <p:cNvSpPr txBox="1"/>
          <p:nvPr/>
        </p:nvSpPr>
        <p:spPr>
          <a:xfrm>
            <a:off x="274923" y="5056301"/>
            <a:ext cx="92219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FCA4E0-EA86-467C-9397-DE7460E7B5F9}"/>
              </a:ext>
            </a:extLst>
          </p:cNvPr>
          <p:cNvSpPr txBox="1"/>
          <p:nvPr/>
        </p:nvSpPr>
        <p:spPr>
          <a:xfrm rot="1836860">
            <a:off x="9465105" y="559539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1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16D5BBCB-6F19-4A0D-9FA9-041CD4012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975848"/>
              </p:ext>
            </p:extLst>
          </p:nvPr>
        </p:nvGraphicFramePr>
        <p:xfrm>
          <a:off x="6774365" y="2310640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DA2F77A4-13DA-45FC-BD96-F74B6D408388}"/>
              </a:ext>
            </a:extLst>
          </p:cNvPr>
          <p:cNvSpPr txBox="1"/>
          <p:nvPr/>
        </p:nvSpPr>
        <p:spPr>
          <a:xfrm>
            <a:off x="8224584" y="2015529"/>
            <a:ext cx="138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/>
              <a:t>Wish</a:t>
            </a:r>
            <a:r>
              <a:rPr lang="fi-FI" b="1" dirty="0"/>
              <a:t> </a:t>
            </a:r>
            <a:r>
              <a:rPr lang="fi-FI" b="1" dirty="0" err="1"/>
              <a:t>list</a:t>
            </a:r>
            <a:endParaRPr lang="en-GB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F6E47-D454-49DF-B086-0B21279EBDF8}"/>
              </a:ext>
            </a:extLst>
          </p:cNvPr>
          <p:cNvSpPr/>
          <p:nvPr/>
        </p:nvSpPr>
        <p:spPr>
          <a:xfrm>
            <a:off x="6774365" y="2494000"/>
            <a:ext cx="4282431" cy="3213141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59F464-47B7-4173-A639-A47E8AF25192}"/>
              </a:ext>
            </a:extLst>
          </p:cNvPr>
          <p:cNvSpPr txBox="1"/>
          <p:nvPr/>
        </p:nvSpPr>
        <p:spPr>
          <a:xfrm>
            <a:off x="2990848" y="2494000"/>
            <a:ext cx="47798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/>
              <a:t>no</a:t>
            </a:r>
            <a:endParaRPr lang="en-GB" sz="14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F4E6BAE-E2B7-4FDA-A5B2-EC0567033FCB}"/>
              </a:ext>
            </a:extLst>
          </p:cNvPr>
          <p:cNvSpPr txBox="1"/>
          <p:nvPr/>
        </p:nvSpPr>
        <p:spPr>
          <a:xfrm>
            <a:off x="3568410" y="4929784"/>
            <a:ext cx="393989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tx1"/>
                </a:solidFill>
              </a:rPr>
              <a:t>no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9375CE-7059-4BF8-817D-5C6E279F60CA}"/>
              </a:ext>
            </a:extLst>
          </p:cNvPr>
          <p:cNvSpPr txBox="1"/>
          <p:nvPr/>
        </p:nvSpPr>
        <p:spPr>
          <a:xfrm>
            <a:off x="2349893" y="3198832"/>
            <a:ext cx="694465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 err="1">
                <a:solidFill>
                  <a:schemeClr val="tx1"/>
                </a:solidFill>
              </a:rPr>
              <a:t>yes</a:t>
            </a:r>
            <a:endParaRPr lang="fi-FI" sz="1400" dirty="0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48D444-8386-4E31-8989-E1A07D08C225}"/>
              </a:ext>
            </a:extLst>
          </p:cNvPr>
          <p:cNvSpPr txBox="1"/>
          <p:nvPr/>
        </p:nvSpPr>
        <p:spPr>
          <a:xfrm>
            <a:off x="2518358" y="5621394"/>
            <a:ext cx="694465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 err="1">
                <a:solidFill>
                  <a:schemeClr val="tx1"/>
                </a:solidFill>
              </a:rPr>
              <a:t>yes</a:t>
            </a:r>
            <a:endParaRPr lang="fi-FI" sz="1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124FF-2F05-EC85-9096-62A43E9B8DBC}"/>
              </a:ext>
            </a:extLst>
          </p:cNvPr>
          <p:cNvSpPr/>
          <p:nvPr/>
        </p:nvSpPr>
        <p:spPr>
          <a:xfrm>
            <a:off x="614061" y="778965"/>
            <a:ext cx="5989939" cy="429697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2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2"/>
    </mc:Choice>
    <mc:Fallback>
      <p:transition spd="slow" advTm="12862"/>
    </mc:Fallback>
  </mc:AlternateContent>
  <p:extLst>
    <p:ext uri="{3A86A75C-4F4B-4683-9AE1-C65F6400EC91}">
      <p14:laserTraceLst xmlns:p14="http://schemas.microsoft.com/office/powerpoint/2010/main">
        <p14:tracePtLst>
          <p14:tracePt t="1778" x="6038850" y="66675"/>
          <p14:tracePt t="1796" x="6067425" y="160338"/>
          <p14:tracePt t="1799" x="6086475" y="254000"/>
          <p14:tracePt t="1808" x="6105525" y="330200"/>
          <p14:tracePt t="1813" x="6115050" y="442913"/>
          <p14:tracePt t="1821" x="6115050" y="555625"/>
          <p14:tracePt t="1828" x="6115050" y="687388"/>
          <p14:tracePt t="1834" x="6134100" y="819150"/>
          <p14:tracePt t="1844" x="6153150" y="969963"/>
          <p14:tracePt t="1851" x="6153150" y="1101725"/>
          <p14:tracePt t="1860" x="6170613" y="1262063"/>
          <p14:tracePt t="1867" x="6199188" y="1374775"/>
          <p14:tracePt t="1876" x="6256338" y="1498600"/>
          <p14:tracePt t="1882" x="6303963" y="1573213"/>
          <p14:tracePt t="1892" x="6378575" y="1657350"/>
          <p14:tracePt t="1898" x="6435725" y="1714500"/>
          <p14:tracePt t="1908" x="6538913" y="1781175"/>
          <p14:tracePt t="1914" x="6632575" y="1808163"/>
          <p14:tracePt t="1924" x="6670675" y="1827213"/>
          <p14:tracePt t="1930" x="6689725" y="1836738"/>
          <p14:tracePt t="1948" x="6699250" y="1836738"/>
          <p14:tracePt t="1964" x="6699250" y="1846263"/>
          <p14:tracePt t="1971" x="6708775" y="1855788"/>
          <p14:tracePt t="1979" x="6773863" y="1893888"/>
          <p14:tracePt t="1989" x="6850063" y="1939925"/>
          <p14:tracePt t="1994" x="6943725" y="1968500"/>
          <p14:tracePt t="2005" x="7085013" y="2006600"/>
          <p14:tracePt t="2012" x="7197725" y="2035175"/>
          <p14:tracePt t="2023" x="7329488" y="2071688"/>
          <p14:tracePt t="2028" x="7489825" y="2100263"/>
          <p14:tracePt t="2034" x="7650163" y="2138363"/>
          <p14:tracePt t="2044" x="7800975" y="2157413"/>
          <p14:tracePt t="2051" x="7923213" y="2176463"/>
          <p14:tracePt t="2060" x="8008938" y="2185988"/>
          <p14:tracePt t="2067" x="8064500" y="2185988"/>
          <p14:tracePt t="2076" x="8093075" y="2205038"/>
          <p14:tracePt t="2083" x="8102600" y="2205038"/>
          <p14:tracePt t="2092" x="8112125" y="2205038"/>
          <p14:tracePt t="2944" x="8102600" y="2214563"/>
          <p14:tracePt t="2946" x="7999413" y="2241550"/>
          <p14:tracePt t="2957" x="7942263" y="2270125"/>
          <p14:tracePt t="2964" x="7848600" y="2298700"/>
          <p14:tracePt t="2972" x="7754938" y="2317750"/>
          <p14:tracePt t="2979" x="7640638" y="2346325"/>
          <p14:tracePt t="2991" x="7508875" y="2382838"/>
          <p14:tracePt t="2995" x="7434263" y="2392363"/>
          <p14:tracePt t="3004" x="7358063" y="2430463"/>
          <p14:tracePt t="3011" x="7312025" y="2439988"/>
          <p14:tracePt t="3022" x="7283450" y="2449513"/>
          <p14:tracePt t="3028" x="7273925" y="2449513"/>
          <p14:tracePt t="3038" x="7264400" y="2459038"/>
          <p14:tracePt t="3044" x="7254875" y="2459038"/>
          <p14:tracePt t="3060" x="7245350" y="2468563"/>
          <p14:tracePt t="3067" x="7235825" y="2487613"/>
          <p14:tracePt t="3076" x="7216775" y="2514600"/>
          <p14:tracePt t="3084" x="7161213" y="2571750"/>
          <p14:tracePt t="3092" x="7085013" y="2619375"/>
          <p14:tracePt t="3100" x="6991350" y="2646363"/>
          <p14:tracePt t="3108" x="6869113" y="2693988"/>
          <p14:tracePt t="3115" x="6754813" y="2732088"/>
          <p14:tracePt t="3124" x="6699250" y="2760663"/>
          <p14:tracePt t="3131" x="6661150" y="2770188"/>
          <p14:tracePt t="3140" x="6642100" y="2779713"/>
          <p14:tracePt t="3218" x="6632575" y="2779713"/>
          <p14:tracePt t="3227" x="6623050" y="2787650"/>
          <p14:tracePt t="3238" x="6613525" y="2806700"/>
          <p14:tracePt t="3244" x="6586538" y="2835275"/>
          <p14:tracePt t="3251" x="6577013" y="2844800"/>
          <p14:tracePt t="3262" x="6567488" y="2863850"/>
          <p14:tracePt t="3266" x="6557963" y="2873375"/>
          <p14:tracePt t="3276" x="6557963" y="2901950"/>
          <p14:tracePt t="3283" x="6538913" y="2928938"/>
          <p14:tracePt t="3292" x="6510338" y="2967038"/>
          <p14:tracePt t="3298" x="6454775" y="3043238"/>
          <p14:tracePt t="3307" x="6397625" y="3079750"/>
          <p14:tracePt t="3315" x="6321425" y="3127375"/>
          <p14:tracePt t="3323" x="6218238" y="3194050"/>
          <p14:tracePt t="3331" x="6143625" y="3240088"/>
          <p14:tracePt t="3340" x="6067425" y="3268663"/>
          <p14:tracePt t="3347" x="5973763" y="3287713"/>
          <p14:tracePt t="3356" x="5842000" y="3316288"/>
          <p14:tracePt t="3362" x="5729288" y="3335338"/>
          <p14:tracePt t="3372" x="5568950" y="3354388"/>
          <p14:tracePt t="3378" x="5418138" y="3354388"/>
          <p14:tracePt t="3386" x="5257800" y="3371850"/>
          <p14:tracePt t="3395" x="5126038" y="3390900"/>
          <p14:tracePt t="3413" x="4965700" y="3419475"/>
          <p14:tracePt t="3419" x="4927600" y="3429000"/>
          <p14:tracePt t="3428" x="4889500" y="3438525"/>
          <p14:tracePt t="3441" x="4879975" y="3438525"/>
          <p14:tracePt t="3449" x="4870450" y="3448050"/>
          <p14:tracePt t="3462" x="4862513" y="3448050"/>
          <p14:tracePt t="3466" x="4852988" y="3457575"/>
          <p14:tracePt t="3477" x="4824413" y="3457575"/>
          <p14:tracePt t="3482" x="4786313" y="3467100"/>
          <p14:tracePt t="3493" x="4729163" y="3495675"/>
          <p14:tracePt t="3498" x="4635500" y="3532188"/>
          <p14:tracePt t="3510" x="4560888" y="3560763"/>
          <p14:tracePt t="3517" x="4465638" y="3608388"/>
          <p14:tracePt t="3528" x="4371975" y="3636963"/>
          <p14:tracePt t="3533" x="4278313" y="3673475"/>
          <p14:tracePt t="3541" x="4221163" y="3702050"/>
          <p14:tracePt t="3547" x="4144963" y="3711575"/>
          <p14:tracePt t="3555" x="4127500" y="3721100"/>
          <p14:tracePt t="3563" x="4108450" y="3721100"/>
          <p14:tracePt t="3572" x="4079875" y="3721100"/>
          <p14:tracePt t="3578" x="4060825" y="3721100"/>
          <p14:tracePt t="3588" x="4041775" y="3721100"/>
          <p14:tracePt t="3595" x="4022725" y="3721100"/>
          <p14:tracePt t="3604" x="3994150" y="3721100"/>
          <p14:tracePt t="3611" x="3976688" y="3721100"/>
          <p14:tracePt t="3620" x="3967163" y="3721100"/>
          <p14:tracePt t="3627" x="3948113" y="3721100"/>
          <p14:tracePt t="3635" x="3929063" y="3740150"/>
          <p14:tracePt t="3644" x="3919538" y="3740150"/>
          <p14:tracePt t="3650" x="3910013" y="3740150"/>
          <p14:tracePt t="3660" x="3890963" y="3759200"/>
          <p14:tracePt t="3668" x="3881438" y="3768725"/>
          <p14:tracePt t="3678" x="3852863" y="3778250"/>
          <p14:tracePt t="3684" x="3844925" y="3786188"/>
          <p14:tracePt t="3691" x="3835400" y="3786188"/>
          <p14:tracePt t="3709" x="3835400" y="3795713"/>
          <p14:tracePt t="3714" x="3825875" y="3795713"/>
          <p14:tracePt t="3829" x="3825875" y="3805238"/>
          <p14:tracePt t="3837" x="3825875" y="3814763"/>
          <p14:tracePt t="3866" x="3825875" y="3824288"/>
          <p14:tracePt t="3943" x="3816350" y="3824288"/>
          <p14:tracePt t="3946" x="3806825" y="3824288"/>
          <p14:tracePt t="3964" x="3797300" y="3824288"/>
          <p14:tracePt t="4103" x="3787775" y="3843338"/>
          <p14:tracePt t="4110" x="3768725" y="3862388"/>
          <p14:tracePt t="4116" x="3759200" y="3890963"/>
          <p14:tracePt t="4123" x="3730625" y="3910013"/>
          <p14:tracePt t="4130" x="3711575" y="3919538"/>
          <p14:tracePt t="4140" x="3684588" y="3937000"/>
          <p14:tracePt t="4147" x="3646488" y="3946525"/>
          <p14:tracePt t="4155" x="3598863" y="3956050"/>
          <p14:tracePt t="4163" x="3579813" y="3956050"/>
          <p14:tracePt t="4171" x="3552825" y="3965575"/>
          <p14:tracePt t="4178" x="3533775" y="3965575"/>
          <p14:tracePt t="4261" x="3524250" y="3975100"/>
          <p14:tracePt t="4276" x="3448050" y="4013200"/>
          <p14:tracePt t="4282" x="3438525" y="4022725"/>
          <p14:tracePt t="4292" x="3411538" y="4032250"/>
          <p14:tracePt t="4299" x="3392488" y="4051300"/>
          <p14:tracePt t="4310" x="3382963" y="4051300"/>
          <p14:tracePt t="4434" x="3382963" y="4060825"/>
          <p14:tracePt t="4451" x="3382963" y="4070350"/>
          <p14:tracePt t="4460" x="3382963" y="4078288"/>
          <p14:tracePt t="4476" x="3382963" y="4087813"/>
          <p14:tracePt t="4508" x="3373438" y="4116388"/>
          <p14:tracePt t="4515" x="3335338" y="4154488"/>
          <p14:tracePt t="4524" x="3306763" y="4173538"/>
          <p14:tracePt t="4531" x="3287713" y="4202113"/>
          <p14:tracePt t="4539" x="3287713" y="4211638"/>
          <p14:tracePt t="4547" x="3278188" y="4219575"/>
          <p14:tracePt t="4556" x="3278188" y="4229100"/>
          <p14:tracePt t="4660" x="3268663" y="4248150"/>
          <p14:tracePt t="4666" x="3241675" y="4257675"/>
          <p14:tracePt t="4676" x="3222625" y="4286250"/>
          <p14:tracePt t="4683" x="3213100" y="4295775"/>
          <p14:tracePt t="4692" x="3203575" y="4295775"/>
          <p14:tracePt t="4925" x="3194050" y="4286250"/>
          <p14:tracePt t="5059" x="3184525" y="4286250"/>
          <p14:tracePt t="5076" x="3175000" y="4286250"/>
          <p14:tracePt t="5114" x="3165475" y="4286250"/>
          <p14:tracePt t="5189" x="3175000" y="4286250"/>
          <p14:tracePt t="5194" x="3241675" y="4276725"/>
          <p14:tracePt t="5203" x="3297238" y="4267200"/>
          <p14:tracePt t="5211" x="3325813" y="4257675"/>
          <p14:tracePt t="5218" x="3402013" y="4238625"/>
          <p14:tracePt t="5229" x="3448050" y="4229100"/>
          <p14:tracePt t="5240" x="3560763" y="4229100"/>
          <p14:tracePt t="5250" x="3627438" y="4211638"/>
          <p14:tracePt t="5256" x="3684588" y="4211638"/>
          <p14:tracePt t="5260" x="3730625" y="4211638"/>
          <p14:tracePt t="5266" x="3778250" y="4211638"/>
          <p14:tracePt t="5276" x="3825875" y="4202113"/>
          <p14:tracePt t="5283" x="3881438" y="4192588"/>
          <p14:tracePt t="5292" x="3919538" y="4164013"/>
          <p14:tracePt t="5299" x="3967163" y="4154488"/>
          <p14:tracePt t="5308" x="4022725" y="4135438"/>
          <p14:tracePt t="5315" x="4041775" y="4116388"/>
          <p14:tracePt t="5323" x="4079875" y="4087813"/>
          <p14:tracePt t="5331" x="4117975" y="4078288"/>
          <p14:tracePt t="5339" x="4127500" y="4051300"/>
          <p14:tracePt t="5347" x="4137025" y="4041775"/>
          <p14:tracePt t="5356" x="4144963" y="4032250"/>
          <p14:tracePt t="5363" x="4154488" y="4022725"/>
          <p14:tracePt t="5372" x="4164013" y="4013200"/>
          <p14:tracePt t="5379" x="4173538" y="4003675"/>
          <p14:tracePt t="5388" x="4221163" y="3984625"/>
          <p14:tracePt t="5395" x="4278313" y="3937000"/>
          <p14:tracePt t="5408" x="4352925" y="3910013"/>
          <p14:tracePt t="5417" x="4465638" y="3881438"/>
          <p14:tracePt t="5424" x="4541838" y="3852863"/>
          <p14:tracePt t="5442" x="4711700" y="3768725"/>
          <p14:tracePt t="5446" x="4748213" y="3749675"/>
          <p14:tracePt t="5450" x="4805363" y="3721100"/>
          <p14:tracePt t="5460" x="4824413" y="3692525"/>
          <p14:tracePt t="5467" x="4833938" y="3683000"/>
          <p14:tracePt t="5476" x="4833938" y="3673475"/>
          <p14:tracePt t="5482" x="4843463" y="3673475"/>
          <p14:tracePt t="5492" x="4843463" y="3663950"/>
          <p14:tracePt t="5498" x="4843463" y="3654425"/>
          <p14:tracePt t="5514" x="4843463" y="3644900"/>
          <p14:tracePt t="5524" x="4843463" y="3636963"/>
          <p14:tracePt t="5539" x="4843463" y="3627438"/>
          <p14:tracePt t="5555" x="4843463" y="3617913"/>
          <p14:tracePt t="5579" x="4843463" y="3608388"/>
          <p14:tracePt t="5685" x="4843463" y="3598863"/>
          <p14:tracePt t="5702" x="4843463" y="3589338"/>
          <p14:tracePt t="5877" x="4843463" y="3579813"/>
          <p14:tracePt t="5885" x="4852988" y="3579813"/>
          <p14:tracePt t="5898" x="4879975" y="3551238"/>
          <p14:tracePt t="5908" x="4889500" y="3541713"/>
          <p14:tracePt t="5914" x="4918075" y="3541713"/>
          <p14:tracePt t="5924" x="4927600" y="3541713"/>
          <p14:tracePt t="5931" x="4946650" y="3541713"/>
          <p14:tracePt t="5940" x="4965700" y="3541713"/>
          <p14:tracePt t="5947" x="4984750" y="3541713"/>
          <p14:tracePt t="5956" x="5021263" y="3551238"/>
          <p14:tracePt t="5965" x="5059363" y="3560763"/>
          <p14:tracePt t="5975" x="5097463" y="3589338"/>
          <p14:tracePt t="5980" x="5135563" y="3589338"/>
          <p14:tracePt t="5989" x="5162550" y="3589338"/>
          <p14:tracePt t="5994" x="5200650" y="3589338"/>
          <p14:tracePt t="6004" x="5238750" y="3589338"/>
          <p14:tracePt t="6011" x="5267325" y="3589338"/>
          <p14:tracePt t="6021" x="5303838" y="3589338"/>
          <p14:tracePt t="6028" x="5322888" y="3589338"/>
          <p14:tracePt t="6038" x="5332413" y="3589338"/>
          <p14:tracePt t="8288" x="5360988" y="3570288"/>
          <p14:tracePt t="8290" x="5437188" y="3503613"/>
          <p14:tracePt t="8298" x="5454650" y="3476625"/>
          <p14:tracePt t="8308" x="5473700" y="3457575"/>
          <p14:tracePt t="8314" x="5502275" y="3429000"/>
          <p14:tracePt t="8324" x="5511800" y="3419475"/>
          <p14:tracePt t="8330" x="5521325" y="3409950"/>
          <p14:tracePt t="8341" x="5530850" y="3390900"/>
          <p14:tracePt t="8347" x="5540375" y="3381375"/>
          <p14:tracePt t="8357" x="5540375" y="3362325"/>
          <p14:tracePt t="8372" x="5549900" y="3362325"/>
          <p14:tracePt t="8379" x="5549900" y="3354388"/>
          <p14:tracePt t="8388" x="5559425" y="3316288"/>
          <p14:tracePt t="8396" x="5588000" y="3278188"/>
          <p14:tracePt t="8409" x="5595938" y="3259138"/>
          <p14:tracePt t="8413" x="5614988" y="3240088"/>
          <p14:tracePt t="8419" x="5614988" y="3213100"/>
          <p14:tracePt t="8429" x="5624513" y="3203575"/>
          <p14:tracePt t="8444" x="5624513" y="3194050"/>
          <p14:tracePt t="8461" x="5624513" y="3184525"/>
          <p14:tracePt t="8466" x="5624513" y="3175000"/>
          <p14:tracePt t="8476" x="5624513" y="3155950"/>
          <p14:tracePt t="8482" x="5624513" y="3117850"/>
          <p14:tracePt t="8493" x="5614988" y="3098800"/>
          <p14:tracePt t="8498" x="5614988" y="3062288"/>
          <p14:tracePt t="8508" x="5605463" y="3024188"/>
          <p14:tracePt t="8514" x="5605463" y="2995613"/>
          <p14:tracePt t="8524" x="5605463" y="2957513"/>
          <p14:tracePt t="8530" x="5605463" y="2921000"/>
          <p14:tracePt t="8540" x="5605463" y="2901950"/>
          <p14:tracePt t="8546" x="5605463" y="2882900"/>
          <p14:tracePt t="8556" x="5605463" y="2873375"/>
          <p14:tracePt t="8562" x="5605463" y="2854325"/>
          <p14:tracePt t="8573" x="5605463" y="2825750"/>
          <p14:tracePt t="8578" x="5605463" y="2806700"/>
          <p14:tracePt t="8589" x="5605463" y="2770188"/>
          <p14:tracePt t="8595" x="5578475" y="2741613"/>
          <p14:tracePt t="8604" x="5568950" y="2703513"/>
          <p14:tracePt t="8612" x="5530850" y="2646363"/>
          <p14:tracePt t="8619" x="5521325" y="2628900"/>
          <p14:tracePt t="8628" x="5492750" y="2590800"/>
          <p14:tracePt t="8637" x="5483225" y="2552700"/>
          <p14:tracePt t="8644" x="5464175" y="2524125"/>
          <p14:tracePt t="8650" x="5464175" y="2505075"/>
          <p14:tracePt t="8660" x="5464175" y="2468563"/>
          <p14:tracePt t="8666" x="5464175" y="2459038"/>
          <p14:tracePt t="8676" x="5464175" y="2449513"/>
          <p14:tracePt t="8682" x="5464175" y="2439988"/>
          <p14:tracePt t="8698" x="5464175" y="2430463"/>
          <p14:tracePt t="8724" x="5464175" y="2420938"/>
          <p14:tracePt t="8730" x="5464175" y="2401888"/>
          <p14:tracePt t="8740" x="5464175" y="2382838"/>
          <p14:tracePt t="8747" x="5464175" y="2373313"/>
          <p14:tracePt t="8762" x="5473700" y="2363788"/>
          <p14:tracePt t="8805" x="5473700" y="2355850"/>
          <p14:tracePt t="8866" x="5483225" y="2346325"/>
          <p14:tracePt t="8874" x="5492750" y="2336800"/>
          <p14:tracePt t="8882" x="5492750" y="2327275"/>
          <p14:tracePt t="8930" x="5502275" y="2327275"/>
          <p14:tracePt t="11836" x="5502275" y="2317750"/>
          <p14:tracePt t="11843" x="5502275" y="2166938"/>
          <p14:tracePt t="11851" x="5502275" y="2035175"/>
          <p14:tracePt t="11859" x="5502275" y="1874838"/>
          <p14:tracePt t="11867" x="5521325" y="1724025"/>
          <p14:tracePt t="11876" x="5578475" y="1544638"/>
          <p14:tracePt t="11882" x="5634038" y="1365250"/>
          <p14:tracePt t="11892" x="5681663" y="1206500"/>
          <p14:tracePt t="11898" x="5737225" y="1046163"/>
          <p14:tracePt t="11908" x="5756275" y="904875"/>
          <p14:tracePt t="11914" x="5784850" y="773113"/>
          <p14:tracePt t="11924" x="5803900" y="658813"/>
          <p14:tracePt t="11930" x="5803900" y="565150"/>
          <p14:tracePt t="11940" x="5842000" y="471488"/>
          <p14:tracePt t="11946" x="5851525" y="404813"/>
          <p14:tracePt t="11956" x="5870575" y="311150"/>
          <p14:tracePt t="11963" x="5878513" y="254000"/>
          <p14:tracePt t="11971" x="5888038" y="207963"/>
          <p14:tracePt t="11978" x="5907088" y="160338"/>
          <p14:tracePt t="11988" x="5916613" y="103188"/>
          <p14:tracePt t="11994" x="5926138" y="66675"/>
          <p14:tracePt t="12007" x="5945188" y="38100"/>
          <p14:tracePt t="12011" x="5954713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717175" y="1110653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Decision-maker’s preferences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43846-0986-46BE-9ECF-4E5991ECA38F}"/>
              </a:ext>
            </a:extLst>
          </p:cNvPr>
          <p:cNvSpPr txBox="1"/>
          <p:nvPr/>
        </p:nvSpPr>
        <p:spPr>
          <a:xfrm>
            <a:off x="1023809" y="1596646"/>
            <a:ext cx="10144381" cy="68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1800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The same 6 scenarios</a:t>
            </a:r>
          </a:p>
          <a:p>
            <a:pPr lvl="0"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ii) Desired objective values in selected scenarios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0015C-F03D-4745-901E-4DD267980564}"/>
              </a:ext>
            </a:extLst>
          </p:cNvPr>
          <p:cNvSpPr txBox="1"/>
          <p:nvPr/>
        </p:nvSpPr>
        <p:spPr>
          <a:xfrm>
            <a:off x="1093170" y="5642326"/>
            <a:ext cx="9056425" cy="38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iii) Maximum number of solutions to be compared at each iteration (optional) </a:t>
            </a:r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 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3">
                <a:extLst>
                  <a:ext uri="{FF2B5EF4-FFF2-40B4-BE49-F238E27FC236}">
                    <a16:creationId xmlns:a16="http://schemas.microsoft.com/office/drawing/2014/main" id="{A870B1EB-57AC-41AB-A9E3-CABD1454B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7985397"/>
                  </p:ext>
                </p:extLst>
              </p:nvPr>
            </p:nvGraphicFramePr>
            <p:xfrm>
              <a:off x="6219607" y="2255125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on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desired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i="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3">
                <a:extLst>
                  <a:ext uri="{FF2B5EF4-FFF2-40B4-BE49-F238E27FC236}">
                    <a16:creationId xmlns:a16="http://schemas.microsoft.com/office/drawing/2014/main" id="{A870B1EB-57AC-41AB-A9E3-CABD1454B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7985397"/>
                  </p:ext>
                </p:extLst>
              </p:nvPr>
            </p:nvGraphicFramePr>
            <p:xfrm>
              <a:off x="6219607" y="2255125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on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desired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1099" t="-100000" r="-304396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8913" t="-100000" r="-201087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2198" t="-100000" r="-103297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97826" t="-100000" r="-2174" b="-6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206897" r="-400000" b="-5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296667" r="-400000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410345" r="-400000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510345" r="-400000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590000" r="-40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713793" r="-40000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13">
                <a:extLst>
                  <a:ext uri="{FF2B5EF4-FFF2-40B4-BE49-F238E27FC236}">
                    <a16:creationId xmlns:a16="http://schemas.microsoft.com/office/drawing/2014/main" id="{E71F546D-1E93-4FB8-B2DE-450FD8C373A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0284" y="2259629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Ideal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i="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5.13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6.14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3.70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8.09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13">
                <a:extLst>
                  <a:ext uri="{FF2B5EF4-FFF2-40B4-BE49-F238E27FC236}">
                    <a16:creationId xmlns:a16="http://schemas.microsoft.com/office/drawing/2014/main" id="{E71F546D-1E93-4FB8-B2DE-450FD8C373A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0284" y="2259629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Ideal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1099" t="-96667" r="-305495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98913" t="-96667" r="-202174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02198" t="-96667" r="-104396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97826" t="-96667" r="-3261" b="-6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03448" r="-401087" b="-5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93333" r="-401087" b="-4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406897" r="-401087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5.13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506897" r="-401087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6.14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586667" r="-401087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3.70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710345" r="-401087" b="-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8.09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66E03F-7AD0-4982-ADCB-BA6AF5A595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9978116"/>
                  </p:ext>
                </p:extLst>
              </p:nvPr>
            </p:nvGraphicFramePr>
            <p:xfrm>
              <a:off x="6247739" y="1367602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dirty="0" smtClean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i-FI" sz="1600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𝑜𝑚𝑎𝑖𝑛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𝐶𝑟𝑖𝑡𝑒𝑟𝑖𝑜𝑛</m:t>
                                </m:r>
                              </m:oMath>
                            </m:oMathPara>
                          </a14:m>
                          <a:endParaRPr lang="fi-FI" sz="1600" b="0" dirty="0">
                            <a:latin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66E03F-7AD0-4982-ADCB-BA6AF5A595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9978116"/>
                  </p:ext>
                </p:extLst>
              </p:nvPr>
            </p:nvGraphicFramePr>
            <p:xfrm>
              <a:off x="6247739" y="1367602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27273" t="-3333" r="-315152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332308" t="-3333" r="-22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379730" t="-3333" r="-9324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537879" t="-3333" r="-4545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t="-103333" r="-18266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65B1F38-3986-46BA-BF5F-042B1F36B634}"/>
              </a:ext>
            </a:extLst>
          </p:cNvPr>
          <p:cNvSpPr txBox="1"/>
          <p:nvPr/>
        </p:nvSpPr>
        <p:spPr>
          <a:xfrm rot="1836860">
            <a:off x="9465105" y="508854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2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1" name="Table 13">
                <a:extLst>
                  <a:ext uri="{FF2B5EF4-FFF2-40B4-BE49-F238E27FC236}">
                    <a16:creationId xmlns:a16="http://schemas.microsoft.com/office/drawing/2014/main" id="{628A861E-45FF-4A1B-8073-080E73253E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3231970"/>
                  </p:ext>
                </p:extLst>
              </p:nvPr>
            </p:nvGraphicFramePr>
            <p:xfrm>
              <a:off x="290284" y="2271614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(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previous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iteration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)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i="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1" name="Table 13">
                <a:extLst>
                  <a:ext uri="{FF2B5EF4-FFF2-40B4-BE49-F238E27FC236}">
                    <a16:creationId xmlns:a16="http://schemas.microsoft.com/office/drawing/2014/main" id="{628A861E-45FF-4A1B-8073-080E73253E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3231970"/>
                  </p:ext>
                </p:extLst>
              </p:nvPr>
            </p:nvGraphicFramePr>
            <p:xfrm>
              <a:off x="290284" y="2271614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(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previous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iteration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)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01099" t="-96667" r="-305495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98913" t="-96667" r="-202174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02198" t="-96667" r="-104396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97826" t="-96667" r="-3261" b="-6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t="-203448" r="-401087" b="-5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t="-293333" r="-401087" b="-4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t="-406897" r="-401087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t="-506897" r="-401087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t="-586667" r="-401087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9"/>
                          <a:stretch>
                            <a:fillRect t="-710345" r="-401087" b="-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4CE0372-37E6-2C26-B2CC-56F46B7EDE77}"/>
              </a:ext>
            </a:extLst>
          </p:cNvPr>
          <p:cNvSpPr/>
          <p:nvPr/>
        </p:nvSpPr>
        <p:spPr>
          <a:xfrm>
            <a:off x="609600" y="1138668"/>
            <a:ext cx="4781007" cy="432567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34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51"/>
    </mc:Choice>
    <mc:Fallback>
      <p:transition spd="slow" advTm="3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5" x="4314825" y="1566863"/>
          <p14:tracePt t="2065" x="6048375" y="1243013"/>
          <p14:tracePt t="2296" x="6772275" y="947738"/>
          <p14:tracePt t="2893" x="6862763" y="957263"/>
          <p14:tracePt t="3820" x="6715125" y="1014413"/>
          <p14:tracePt t="3935" x="6710363" y="1014413"/>
          <p14:tracePt t="6347" x="7291388" y="1657350"/>
          <p14:tracePt t="6576" x="8824913" y="3124200"/>
          <p14:tracePt t="6870" x="8963025" y="3290888"/>
          <p14:tracePt t="7104" x="9058275" y="3714750"/>
          <p14:tracePt t="7343" x="9034463" y="3700463"/>
          <p14:tracePt t="9228" x="9034463" y="3686175"/>
          <p14:tracePt t="9679" x="9034463" y="3667125"/>
          <p14:tracePt t="9928" x="9029700" y="3662363"/>
          <p14:tracePt t="10040" x="9024938" y="3652838"/>
          <p14:tracePt t="24327" x="8424863" y="3652838"/>
          <p14:tracePt t="24456" x="7843838" y="3519488"/>
          <p14:tracePt t="24686" x="6686550" y="3119438"/>
          <p14:tracePt t="24799" x="5295900" y="2905125"/>
          <p14:tracePt t="24921" x="4529138" y="2738438"/>
          <p14:tracePt t="25160" x="4229100" y="2581275"/>
          <p14:tracePt t="25394" x="4076700" y="2462213"/>
          <p14:tracePt t="25623" x="3686175" y="2252663"/>
          <p14:tracePt t="25737" x="3433763" y="2176463"/>
          <p14:tracePt t="26023" x="2976563" y="2000250"/>
          <p14:tracePt t="26138" x="2886075" y="1962150"/>
          <p14:tracePt t="26370" x="2876550" y="1914525"/>
          <p14:tracePt t="26600" x="2833688" y="1909763"/>
          <p14:tracePt t="28196" x="3662363" y="3652838"/>
          <p14:tracePt t="28311" x="3948113" y="4310063"/>
          <p14:tracePt t="28429" x="3752850" y="4433888"/>
          <p14:tracePt t="28690" x="161925" y="3590925"/>
          <p14:tracePt t="28803" x="10609263" y="4370388"/>
          <p14:tracePt t="28923" x="8856663" y="4183063"/>
          <p14:tracePt t="29418" x="7197725" y="2628900"/>
          <p14:tracePt t="29574" x="5803900" y="442913"/>
          <p14:tracePt t="29579" x="5794375" y="3667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1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10.11.2022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70464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2b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Solution identification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56E4B-BE66-4396-86AC-BED20D5EE047}"/>
              </a:ext>
            </a:extLst>
          </p:cNvPr>
          <p:cNvSpPr txBox="1"/>
          <p:nvPr/>
        </p:nvSpPr>
        <p:spPr>
          <a:xfrm>
            <a:off x="524617" y="1318102"/>
            <a:ext cx="11667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The analyst solved the corresponding sixth-scenario fourth-objective optimization problem and generated four solutions</a:t>
            </a:r>
            <a:endParaRPr lang="en-GB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B8728F-48B5-4CF3-956F-BDEF7FD8A66F}"/>
              </a:ext>
            </a:extLst>
          </p:cNvPr>
          <p:cNvSpPr txBox="1"/>
          <p:nvPr/>
        </p:nvSpPr>
        <p:spPr>
          <a:xfrm rot="1836860">
            <a:off x="9372454" y="432826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2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CCB34-4C25-4645-DB62-C8A1CEE5EDDC}"/>
              </a:ext>
            </a:extLst>
          </p:cNvPr>
          <p:cNvSpPr/>
          <p:nvPr/>
        </p:nvSpPr>
        <p:spPr>
          <a:xfrm>
            <a:off x="634048" y="787044"/>
            <a:ext cx="3547183" cy="460129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D2FDC-3F9D-865A-6BEE-EB85A2113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60" y="1588090"/>
            <a:ext cx="11513880" cy="5269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5352" y="6150378"/>
            <a:ext cx="815424" cy="72700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0998DA0-8B32-4AC2-87EF-63FDF35540F4}"/>
              </a:ext>
            </a:extLst>
          </p:cNvPr>
          <p:cNvSpPr/>
          <p:nvPr/>
        </p:nvSpPr>
        <p:spPr>
          <a:xfrm>
            <a:off x="10529456" y="3202764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47FD1D-4AD1-F57F-EB8C-38C6A032BF5A}"/>
              </a:ext>
            </a:extLst>
          </p:cNvPr>
          <p:cNvSpPr/>
          <p:nvPr/>
        </p:nvSpPr>
        <p:spPr>
          <a:xfrm>
            <a:off x="10507924" y="2180947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D15969-1BD6-1ADA-1115-79A565EC6636}"/>
              </a:ext>
            </a:extLst>
          </p:cNvPr>
          <p:cNvSpPr/>
          <p:nvPr/>
        </p:nvSpPr>
        <p:spPr>
          <a:xfrm>
            <a:off x="10470182" y="2884890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45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9"/>
    </mc:Choice>
    <mc:Fallback>
      <p:transition spd="slow" advTm="2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2282" x="1376363" y="1690688"/>
          <p14:tracePt t="2401" x="1957388" y="1800225"/>
          <p14:tracePt t="2634" x="2300288" y="1743075"/>
          <p14:tracePt t="9250" x="2362200" y="1728788"/>
          <p14:tracePt t="9482" x="2452688" y="1776413"/>
          <p14:tracePt t="9726" x="3719513" y="1890713"/>
          <p14:tracePt t="9962" x="4800600" y="2124075"/>
          <p14:tracePt t="10197" x="4833938" y="2133600"/>
          <p14:tracePt t="10504" x="5357813" y="2876550"/>
          <p14:tracePt t="10619" x="5391150" y="2938463"/>
          <p14:tracePt t="10856" x="5510213" y="3086100"/>
          <p14:tracePt t="11099" x="6705600" y="3314700"/>
          <p14:tracePt t="11338" x="7067550" y="3324225"/>
          <p14:tracePt t="11571" x="7110413" y="3314700"/>
          <p14:tracePt t="12107" x="6962775" y="3352800"/>
          <p14:tracePt t="12384" x="7034213" y="3333750"/>
          <p14:tracePt t="17128" x="4886325" y="2495550"/>
          <p14:tracePt t="17247" x="3028950" y="2066925"/>
          <p14:tracePt t="17510" x="300038" y="14335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JYU. </a:t>
            </a:r>
            <a:r>
              <a:rPr lang="en-US" b="1" dirty="0"/>
              <a:t>Since 1863.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1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en-US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  <a:endParaRPr lang="en-US" dirty="0"/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70464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2c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Trade-off analysis and decision-making</a:t>
            </a:r>
            <a:endParaRPr lang="en-US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3D2611-135B-4C5C-AD81-C563F1C99D0F}"/>
              </a:ext>
            </a:extLst>
          </p:cNvPr>
          <p:cNvSpPr txBox="1"/>
          <p:nvPr/>
        </p:nvSpPr>
        <p:spPr>
          <a:xfrm>
            <a:off x="262112" y="150966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0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41C8D5-EF02-4417-A6EF-C96BA95E8843}"/>
              </a:ext>
            </a:extLst>
          </p:cNvPr>
          <p:cNvSpPr txBox="1"/>
          <p:nvPr/>
        </p:nvSpPr>
        <p:spPr>
          <a:xfrm>
            <a:off x="274923" y="271717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1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162C73-6A56-4F93-8CE9-4428C5D81406}"/>
              </a:ext>
            </a:extLst>
          </p:cNvPr>
          <p:cNvSpPr txBox="1"/>
          <p:nvPr/>
        </p:nvSpPr>
        <p:spPr>
          <a:xfrm>
            <a:off x="257956" y="3771492"/>
            <a:ext cx="92219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E52BF6-F3CE-4B7C-BA6D-7AB41DD5A0DD}"/>
              </a:ext>
            </a:extLst>
          </p:cNvPr>
          <p:cNvSpPr txBox="1"/>
          <p:nvPr/>
        </p:nvSpPr>
        <p:spPr>
          <a:xfrm>
            <a:off x="274923" y="5056301"/>
            <a:ext cx="92219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FCA4E0-EA86-467C-9397-DE7460E7B5F9}"/>
              </a:ext>
            </a:extLst>
          </p:cNvPr>
          <p:cNvSpPr txBox="1"/>
          <p:nvPr/>
        </p:nvSpPr>
        <p:spPr>
          <a:xfrm rot="1836860">
            <a:off x="9465105" y="559539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2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16D5BBCB-6F19-4A0D-9FA9-041CD4012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505213"/>
              </p:ext>
            </p:extLst>
          </p:nvPr>
        </p:nvGraphicFramePr>
        <p:xfrm>
          <a:off x="6774365" y="2310640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DA2F77A4-13DA-45FC-BD96-F74B6D408388}"/>
              </a:ext>
            </a:extLst>
          </p:cNvPr>
          <p:cNvSpPr txBox="1"/>
          <p:nvPr/>
        </p:nvSpPr>
        <p:spPr>
          <a:xfrm>
            <a:off x="8224584" y="2015529"/>
            <a:ext cx="138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Wish list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F6E47-D454-49DF-B086-0B21279EBDF8}"/>
              </a:ext>
            </a:extLst>
          </p:cNvPr>
          <p:cNvSpPr/>
          <p:nvPr/>
        </p:nvSpPr>
        <p:spPr>
          <a:xfrm>
            <a:off x="6774365" y="2494000"/>
            <a:ext cx="4608874" cy="3213141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68AD3143-FE19-4FD4-A48D-304F45FF0F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576058"/>
              </p:ext>
            </p:extLst>
          </p:nvPr>
        </p:nvGraphicFramePr>
        <p:xfrm>
          <a:off x="6751312" y="3416149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AF0ADCA-C123-4412-9B4E-DB7DA79BEBE8}"/>
              </a:ext>
            </a:extLst>
          </p:cNvPr>
          <p:cNvSpPr txBox="1"/>
          <p:nvPr/>
        </p:nvSpPr>
        <p:spPr>
          <a:xfrm>
            <a:off x="10972800" y="3086509"/>
            <a:ext cx="410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</a:t>
            </a:r>
          </a:p>
          <a:p>
            <a:r>
              <a:rPr lang="en-US" dirty="0">
                <a:solidFill>
                  <a:srgbClr val="7030A0"/>
                </a:solidFill>
              </a:rPr>
              <a:t>2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3</a:t>
            </a:r>
          </a:p>
          <a:p>
            <a:r>
              <a:rPr lang="en-US" dirty="0">
                <a:solidFill>
                  <a:srgbClr val="7030A0"/>
                </a:solidFill>
              </a:rPr>
              <a:t>4</a:t>
            </a:r>
          </a:p>
          <a:p>
            <a:r>
              <a:rPr lang="en-US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8409CD-D667-4C19-8E39-009A399381CC}"/>
              </a:ext>
            </a:extLst>
          </p:cNvPr>
          <p:cNvSpPr/>
          <p:nvPr/>
        </p:nvSpPr>
        <p:spPr>
          <a:xfrm>
            <a:off x="1384230" y="1272981"/>
            <a:ext cx="1714500" cy="9951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Study the tradeoffs &amp; add solutions to the wish list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7DA3EB-25DB-4490-8148-82C3970A7B96}"/>
              </a:ext>
            </a:extLst>
          </p:cNvPr>
          <p:cNvSpPr/>
          <p:nvPr/>
        </p:nvSpPr>
        <p:spPr>
          <a:xfrm>
            <a:off x="1384230" y="3563401"/>
            <a:ext cx="1714500" cy="99511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Robustness analysis of the selected solutions</a:t>
            </a:r>
          </a:p>
        </p:txBody>
      </p:sp>
      <p:sp>
        <p:nvSpPr>
          <p:cNvPr id="41" name="Flowchart: Decision 40">
            <a:extLst>
              <a:ext uri="{FF2B5EF4-FFF2-40B4-BE49-F238E27FC236}">
                <a16:creationId xmlns:a16="http://schemas.microsoft.com/office/drawing/2014/main" id="{5919937F-8097-4AD8-A593-6A9C9253EA52}"/>
              </a:ext>
            </a:extLst>
          </p:cNvPr>
          <p:cNvSpPr/>
          <p:nvPr/>
        </p:nvSpPr>
        <p:spPr>
          <a:xfrm>
            <a:off x="1477747" y="2519808"/>
            <a:ext cx="1527465" cy="815686"/>
          </a:xfrm>
          <a:prstGeom prst="flowChartDecisi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chemeClr val="tx2"/>
                </a:solidFill>
                <a:effectLst/>
              </a:rPr>
              <a:t>Robustness?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E1E9E4-A46B-430F-A6E5-CE18D78A2D24}"/>
              </a:ext>
            </a:extLst>
          </p:cNvPr>
          <p:cNvSpPr/>
          <p:nvPr/>
        </p:nvSpPr>
        <p:spPr>
          <a:xfrm>
            <a:off x="3682353" y="2679307"/>
            <a:ext cx="1714500" cy="4966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2a. New preferences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C4B65C-BC46-4048-AB8E-4DCDA02DCFDE}"/>
              </a:ext>
            </a:extLst>
          </p:cNvPr>
          <p:cNvSpPr/>
          <p:nvPr/>
        </p:nvSpPr>
        <p:spPr>
          <a:xfrm>
            <a:off x="3682353" y="1522195"/>
            <a:ext cx="1714500" cy="4966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2b. New solutions </a:t>
            </a:r>
          </a:p>
        </p:txBody>
      </p:sp>
      <p:sp>
        <p:nvSpPr>
          <p:cNvPr id="46" name="Flowchart: Decision 45">
            <a:extLst>
              <a:ext uri="{FF2B5EF4-FFF2-40B4-BE49-F238E27FC236}">
                <a16:creationId xmlns:a16="http://schemas.microsoft.com/office/drawing/2014/main" id="{374B9756-396F-416E-8813-8089B0A83040}"/>
              </a:ext>
            </a:extLst>
          </p:cNvPr>
          <p:cNvSpPr/>
          <p:nvPr/>
        </p:nvSpPr>
        <p:spPr>
          <a:xfrm>
            <a:off x="1199789" y="4786425"/>
            <a:ext cx="2083379" cy="995116"/>
          </a:xfrm>
          <a:prstGeom prst="flowChartDecisi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chemeClr val="tx2"/>
                </a:solidFill>
                <a:effectLst/>
              </a:rPr>
              <a:t>Satisfied with a solution?</a:t>
            </a:r>
            <a:endParaRPr lang="en-US" sz="1400" b="1" dirty="0">
              <a:solidFill>
                <a:schemeClr val="tx2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B13B726-FFB7-40DA-89DB-4EB0C84DDF81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>
            <a:off x="2241480" y="2268098"/>
            <a:ext cx="0" cy="25171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9E8A243-8888-48A6-AD01-66628CBD9DA9}"/>
              </a:ext>
            </a:extLst>
          </p:cNvPr>
          <p:cNvCxnSpPr>
            <a:stCxn id="41" idx="2"/>
            <a:endCxn id="39" idx="0"/>
          </p:cNvCxnSpPr>
          <p:nvPr/>
        </p:nvCxnSpPr>
        <p:spPr>
          <a:xfrm>
            <a:off x="2241480" y="3335494"/>
            <a:ext cx="0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CEE7C7D-7CD7-47F1-8B18-2415FB58FF51}"/>
              </a:ext>
            </a:extLst>
          </p:cNvPr>
          <p:cNvCxnSpPr>
            <a:stCxn id="39" idx="2"/>
            <a:endCxn id="46" idx="0"/>
          </p:cNvCxnSpPr>
          <p:nvPr/>
        </p:nvCxnSpPr>
        <p:spPr>
          <a:xfrm flipH="1">
            <a:off x="2241479" y="4558518"/>
            <a:ext cx="1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01DB9A8F-9275-41DB-9072-BFDDD199FAC6}"/>
              </a:ext>
            </a:extLst>
          </p:cNvPr>
          <p:cNvSpPr/>
          <p:nvPr/>
        </p:nvSpPr>
        <p:spPr>
          <a:xfrm>
            <a:off x="1833768" y="5942418"/>
            <a:ext cx="815424" cy="42052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Stop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E171C64-0D41-4E33-A0F7-0B8609D896E7}"/>
              </a:ext>
            </a:extLst>
          </p:cNvPr>
          <p:cNvCxnSpPr>
            <a:stCxn id="46" idx="2"/>
            <a:endCxn id="51" idx="0"/>
          </p:cNvCxnSpPr>
          <p:nvPr/>
        </p:nvCxnSpPr>
        <p:spPr>
          <a:xfrm>
            <a:off x="2241479" y="5781541"/>
            <a:ext cx="1" cy="16087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0B48511-83D8-454B-9EDC-49F7FA2DF0C0}"/>
              </a:ext>
            </a:extLst>
          </p:cNvPr>
          <p:cNvCxnSpPr>
            <a:stCxn id="41" idx="3"/>
            <a:endCxn id="43" idx="1"/>
          </p:cNvCxnSpPr>
          <p:nvPr/>
        </p:nvCxnSpPr>
        <p:spPr>
          <a:xfrm>
            <a:off x="3005212" y="2927651"/>
            <a:ext cx="67714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EDF93B0-3D1A-478A-928D-DA71024F2664}"/>
              </a:ext>
            </a:extLst>
          </p:cNvPr>
          <p:cNvCxnSpPr>
            <a:stCxn id="43" idx="0"/>
            <a:endCxn id="45" idx="2"/>
          </p:cNvCxnSpPr>
          <p:nvPr/>
        </p:nvCxnSpPr>
        <p:spPr>
          <a:xfrm flipV="1">
            <a:off x="4539603" y="2018883"/>
            <a:ext cx="0" cy="66042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2AA63E6-376A-425A-94FC-3A093B78ADEE}"/>
              </a:ext>
            </a:extLst>
          </p:cNvPr>
          <p:cNvCxnSpPr>
            <a:cxnSpLocks/>
            <a:stCxn id="45" idx="1"/>
            <a:endCxn id="38" idx="3"/>
          </p:cNvCxnSpPr>
          <p:nvPr/>
        </p:nvCxnSpPr>
        <p:spPr>
          <a:xfrm flipH="1">
            <a:off x="3098730" y="1770539"/>
            <a:ext cx="583623" cy="1"/>
          </a:xfrm>
          <a:prstGeom prst="straightConnector1">
            <a:avLst/>
          </a:prstGeom>
          <a:ln w="9525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7C31C09-5DFC-4011-AFA7-F8C4972F1370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4539603" y="3175995"/>
            <a:ext cx="0" cy="209464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36CB3DA-7EA1-4D0E-AAB6-8AEAE06802A6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3283168" y="5270642"/>
            <a:ext cx="1256435" cy="1334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3188BA7-C389-4D5F-96EB-E95C05BFAA16}"/>
              </a:ext>
            </a:extLst>
          </p:cNvPr>
          <p:cNvSpPr txBox="1"/>
          <p:nvPr/>
        </p:nvSpPr>
        <p:spPr>
          <a:xfrm>
            <a:off x="3055434" y="2519808"/>
            <a:ext cx="47798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FB56421-14A2-4375-A502-61EE01E49474}"/>
              </a:ext>
            </a:extLst>
          </p:cNvPr>
          <p:cNvSpPr txBox="1"/>
          <p:nvPr/>
        </p:nvSpPr>
        <p:spPr>
          <a:xfrm>
            <a:off x="3632996" y="4959377"/>
            <a:ext cx="47798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0490E-904E-4875-A6C0-87D1BD16C63C}"/>
              </a:ext>
            </a:extLst>
          </p:cNvPr>
          <p:cNvSpPr txBox="1"/>
          <p:nvPr/>
        </p:nvSpPr>
        <p:spPr>
          <a:xfrm>
            <a:off x="2320178" y="3271358"/>
            <a:ext cx="694465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8BD506-4BFB-4CCD-A826-7BC62976C4A1}"/>
              </a:ext>
            </a:extLst>
          </p:cNvPr>
          <p:cNvSpPr txBox="1"/>
          <p:nvPr/>
        </p:nvSpPr>
        <p:spPr>
          <a:xfrm>
            <a:off x="2402531" y="5674567"/>
            <a:ext cx="694465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34DB8-5542-9C08-DC15-BFAB04535222}"/>
              </a:ext>
            </a:extLst>
          </p:cNvPr>
          <p:cNvSpPr/>
          <p:nvPr/>
        </p:nvSpPr>
        <p:spPr>
          <a:xfrm>
            <a:off x="609600" y="810111"/>
            <a:ext cx="5955323" cy="393086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0"/>
    </mc:Choice>
    <mc:Fallback>
      <p:transition spd="slow" advTm="1318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710166" y="990926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Decision-maker’s preferences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43846-0986-46BE-9ECF-4E5991ECA38F}"/>
              </a:ext>
            </a:extLst>
          </p:cNvPr>
          <p:cNvSpPr txBox="1"/>
          <p:nvPr/>
        </p:nvSpPr>
        <p:spPr>
          <a:xfrm>
            <a:off x="1023809" y="1547195"/>
            <a:ext cx="10144381" cy="68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1800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The same 6 scenarios</a:t>
            </a:r>
          </a:p>
          <a:p>
            <a:pPr lvl="0"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ii) Desired objective values in selected scenarios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0015C-F03D-4745-901E-4DD267980564}"/>
              </a:ext>
            </a:extLst>
          </p:cNvPr>
          <p:cNvSpPr txBox="1"/>
          <p:nvPr/>
        </p:nvSpPr>
        <p:spPr>
          <a:xfrm>
            <a:off x="1093170" y="5642326"/>
            <a:ext cx="9056425" cy="38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iii) Maximum number of solutions to be compared at each iteration (optional) = </a:t>
            </a:r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3">
                <a:extLst>
                  <a:ext uri="{FF2B5EF4-FFF2-40B4-BE49-F238E27FC236}">
                    <a16:creationId xmlns:a16="http://schemas.microsoft.com/office/drawing/2014/main" id="{A870B1EB-57AC-41AB-A9E3-CABD1454B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6882882"/>
                  </p:ext>
                </p:extLst>
              </p:nvPr>
            </p:nvGraphicFramePr>
            <p:xfrm>
              <a:off x="6219607" y="2255125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on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desired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i="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3">
                <a:extLst>
                  <a:ext uri="{FF2B5EF4-FFF2-40B4-BE49-F238E27FC236}">
                    <a16:creationId xmlns:a16="http://schemas.microsoft.com/office/drawing/2014/main" id="{A870B1EB-57AC-41AB-A9E3-CABD1454B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6882882"/>
                  </p:ext>
                </p:extLst>
              </p:nvPr>
            </p:nvGraphicFramePr>
            <p:xfrm>
              <a:off x="6219607" y="2255125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on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desired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1099" t="-100000" r="-304396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8913" t="-100000" r="-201087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2198" t="-100000" r="-103297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97826" t="-100000" r="-2174" b="-6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206897" r="-400000" b="-5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296667" r="-400000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410345" r="-400000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510345" r="-400000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590000" r="-40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713793" r="-40000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13">
                <a:extLst>
                  <a:ext uri="{FF2B5EF4-FFF2-40B4-BE49-F238E27FC236}">
                    <a16:creationId xmlns:a16="http://schemas.microsoft.com/office/drawing/2014/main" id="{E71F546D-1E93-4FB8-B2DE-450FD8C373A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0284" y="2259629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Ideal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i="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5.13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6.14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3.70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8.09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13">
                <a:extLst>
                  <a:ext uri="{FF2B5EF4-FFF2-40B4-BE49-F238E27FC236}">
                    <a16:creationId xmlns:a16="http://schemas.microsoft.com/office/drawing/2014/main" id="{E71F546D-1E93-4FB8-B2DE-450FD8C373A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0284" y="2259629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Ideal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1099" t="-96667" r="-305495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8913" t="-96667" r="-202174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2198" t="-96667" r="-104396" b="-6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97826" t="-96667" r="-3261" b="-6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203448" r="-401087" b="-5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293333" r="-401087" b="-4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406897" r="-401087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5.13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506897" r="-401087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6.14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586667" r="-401087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3.70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710345" r="-401087" b="-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8.09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66E03F-7AD0-4982-ADCB-BA6AF5A595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065660"/>
                  </p:ext>
                </p:extLst>
              </p:nvPr>
            </p:nvGraphicFramePr>
            <p:xfrm>
              <a:off x="6247739" y="1367602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dirty="0" smtClean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i-FI" sz="1600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𝑜𝑚𝑎𝑖𝑛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𝐶𝑟𝑖𝑡𝑒𝑟𝑖𝑜𝑛</m:t>
                                </m:r>
                              </m:oMath>
                            </m:oMathPara>
                          </a14:m>
                          <a:endParaRPr lang="fi-FI" sz="1600" b="0" dirty="0">
                            <a:latin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66E03F-7AD0-4982-ADCB-BA6AF5A595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065660"/>
                  </p:ext>
                </p:extLst>
              </p:nvPr>
            </p:nvGraphicFramePr>
            <p:xfrm>
              <a:off x="6247739" y="1367602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27273" t="-3333" r="-315152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32308" t="-3333" r="-22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79730" t="-3333" r="-9324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37879" t="-3333" r="-4545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03333" r="-18266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65B1F38-3986-46BA-BF5F-042B1F36B634}"/>
              </a:ext>
            </a:extLst>
          </p:cNvPr>
          <p:cNvSpPr txBox="1"/>
          <p:nvPr/>
        </p:nvSpPr>
        <p:spPr>
          <a:xfrm rot="1836860">
            <a:off x="9465105" y="508854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3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DAD0C-DFB9-3CDD-7400-16054DF380AD}"/>
              </a:ext>
            </a:extLst>
          </p:cNvPr>
          <p:cNvSpPr/>
          <p:nvPr/>
        </p:nvSpPr>
        <p:spPr>
          <a:xfrm>
            <a:off x="710166" y="958616"/>
            <a:ext cx="4721526" cy="525529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8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8"/>
    </mc:Choice>
    <mc:Fallback>
      <p:transition spd="slow" advTm="1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" x="5870575" y="385763"/>
          <p14:tracePt t="606" x="5926138" y="517525"/>
          <p14:tracePt t="618" x="5973763" y="622300"/>
          <p14:tracePt t="623" x="6021388" y="735013"/>
          <p14:tracePt t="632" x="6048375" y="790575"/>
          <p14:tracePt t="639" x="6067425" y="866775"/>
          <p14:tracePt t="651" x="6076950" y="914400"/>
          <p14:tracePt t="656" x="6096000" y="950913"/>
          <p14:tracePt t="667" x="6096000" y="989013"/>
          <p14:tracePt t="671" x="6105525" y="1008063"/>
          <p14:tracePt t="680" x="6115050" y="1017588"/>
          <p14:tracePt t="687" x="6124575" y="1036638"/>
          <p14:tracePt t="705" x="6153150" y="1055688"/>
          <p14:tracePt t="713" x="6170613" y="1055688"/>
          <p14:tracePt t="719" x="6199188" y="1065213"/>
          <p14:tracePt t="729" x="6208713" y="1065213"/>
          <p14:tracePt t="736" x="6218238" y="1065213"/>
          <p14:tracePt t="745" x="6227763" y="1065213"/>
          <p14:tracePt t="1369" x="6105525" y="1055688"/>
          <p14:tracePt t="1378" x="6067425" y="1036638"/>
          <p14:tracePt t="1384" x="6021388" y="1027113"/>
          <p14:tracePt t="1393" x="5964238" y="1027113"/>
          <p14:tracePt t="1406" x="5916613" y="1017588"/>
          <p14:tracePt t="1407" x="5870575" y="998538"/>
          <p14:tracePt t="1417" x="5832475" y="998538"/>
          <p14:tracePt t="1423" x="5822950" y="998538"/>
          <p14:tracePt t="1433" x="5813425" y="989013"/>
          <p14:tracePt t="1439" x="5803900" y="989013"/>
          <p14:tracePt t="3872" x="5784850" y="1082675"/>
          <p14:tracePt t="3878" x="5756275" y="1158875"/>
          <p14:tracePt t="3887" x="5746750" y="1233488"/>
          <p14:tracePt t="3897" x="5719763" y="1290638"/>
          <p14:tracePt t="3903" x="5710238" y="1338263"/>
          <p14:tracePt t="3913" x="5710238" y="1384300"/>
          <p14:tracePt t="3919" x="5691188" y="1422400"/>
          <p14:tracePt t="3928" x="5691188" y="1470025"/>
          <p14:tracePt t="3935" x="5691188" y="1525588"/>
          <p14:tracePt t="3945" x="5691188" y="1601788"/>
          <p14:tracePt t="3951" x="5700713" y="1657350"/>
          <p14:tracePt t="3961" x="5710238" y="1724025"/>
          <p14:tracePt t="3970" x="5729288" y="1798638"/>
          <p14:tracePt t="3985" x="5729288" y="1903413"/>
          <p14:tracePt t="3991" x="5729288" y="1949450"/>
          <p14:tracePt t="4000" x="5729288" y="2035175"/>
          <p14:tracePt t="4007" x="5729288" y="2119313"/>
          <p14:tracePt t="4017" x="5719763" y="2214563"/>
          <p14:tracePt t="4023" x="5719763" y="2327275"/>
          <p14:tracePt t="4034" x="5719763" y="2430463"/>
          <p14:tracePt t="4039" x="5719763" y="2543175"/>
          <p14:tracePt t="4049" x="5719763" y="2655888"/>
          <p14:tracePt t="4055" x="5719763" y="2787650"/>
          <p14:tracePt t="4065" x="5719763" y="2921000"/>
          <p14:tracePt t="4071" x="5719763" y="3033713"/>
          <p14:tracePt t="4080" x="5719763" y="3146425"/>
          <p14:tracePt t="4087" x="5719763" y="3230563"/>
          <p14:tracePt t="4096" x="5729288" y="3344863"/>
          <p14:tracePt t="4103" x="5737225" y="3419475"/>
          <p14:tracePt t="4120" x="5775325" y="3513138"/>
          <p14:tracePt t="4126" x="5803900" y="3608388"/>
          <p14:tracePt t="4128" x="5851525" y="3683000"/>
          <p14:tracePt t="4136" x="5916613" y="3786188"/>
          <p14:tracePt t="4146" x="6002338" y="3862388"/>
          <p14:tracePt t="4151" x="6115050" y="3946525"/>
          <p14:tracePt t="4163" x="6256338" y="4041775"/>
          <p14:tracePt t="4167" x="6445250" y="4116388"/>
          <p14:tracePt t="4188" x="6802438" y="4276725"/>
          <p14:tracePt t="4193" x="6991350" y="4370388"/>
          <p14:tracePt t="4202" x="7226300" y="4465638"/>
          <p14:tracePt t="4207" x="7424738" y="4559300"/>
          <p14:tracePt t="4216" x="7631113" y="4652963"/>
          <p14:tracePt t="4223" x="7810500" y="4719638"/>
          <p14:tracePt t="4232" x="7999413" y="4794250"/>
          <p14:tracePt t="4239" x="8178800" y="4870450"/>
          <p14:tracePt t="4250" x="8375650" y="4908550"/>
          <p14:tracePt t="4255" x="8555038" y="4954588"/>
          <p14:tracePt t="4264" x="8734425" y="5011738"/>
          <p14:tracePt t="4271" x="8913813" y="5030788"/>
          <p14:tracePt t="4279" x="9110663" y="5049838"/>
          <p14:tracePt t="4287" x="9328150" y="5068888"/>
          <p14:tracePt t="4296" x="9572625" y="5068888"/>
          <p14:tracePt t="4303" x="9790113" y="5068888"/>
          <p14:tracePt t="4313" x="10063163" y="5059363"/>
          <p14:tracePt t="4334" x="10637838" y="4918075"/>
          <p14:tracePt t="4335" x="10948988" y="4851400"/>
          <p14:tracePt t="4345" x="11353800" y="4719638"/>
          <p14:tracePt t="4351" x="11674475" y="4606925"/>
          <p14:tracePt t="4370" x="12125325" y="4408488"/>
          <p14:tracePt t="4457" x="11871325" y="2684463"/>
          <p14:tracePt t="4462" x="11626850" y="2459038"/>
          <p14:tracePt t="4473" x="11382375" y="2260600"/>
          <p14:tracePt t="4485" x="11193463" y="2128838"/>
          <p14:tracePt t="4499" x="10825163" y="1930400"/>
          <p14:tracePt t="4504" x="10647363" y="1874838"/>
          <p14:tracePt t="4514" x="10467975" y="1836738"/>
          <p14:tracePt t="4519" x="10269538" y="1836738"/>
          <p14:tracePt t="4529" x="10118725" y="1836738"/>
          <p14:tracePt t="4535" x="9940925" y="1884363"/>
          <p14:tracePt t="4549" x="9761538" y="1958975"/>
          <p14:tracePt t="4551" x="9572625" y="2071688"/>
          <p14:tracePt t="4562" x="9356725" y="2205038"/>
          <p14:tracePt t="4568" x="9082088" y="2411413"/>
          <p14:tracePt t="4579" x="8875713" y="2600325"/>
          <p14:tracePt t="4584" x="8639175" y="2882900"/>
          <p14:tracePt t="4596" x="8470900" y="3117850"/>
          <p14:tracePt t="4600" x="8329613" y="3335338"/>
          <p14:tracePt t="4607" x="8272463" y="3495675"/>
          <p14:tracePt t="4618" x="8243888" y="3608388"/>
          <p14:tracePt t="4623" x="8243888" y="3702050"/>
          <p14:tracePt t="4633" x="8243888" y="3778250"/>
          <p14:tracePt t="4641" x="8310563" y="3833813"/>
          <p14:tracePt t="4651" x="8385175" y="3862388"/>
          <p14:tracePt t="4654" x="8470900" y="3881438"/>
          <p14:tracePt t="4664" x="8545513" y="3881438"/>
          <p14:tracePt t="4671" x="8631238" y="3871913"/>
          <p14:tracePt t="4681" x="8715375" y="3824288"/>
          <p14:tracePt t="4689" x="8789988" y="3778250"/>
          <p14:tracePt t="4701" x="8885238" y="3711575"/>
          <p14:tracePt t="4703" x="8969375" y="3644900"/>
          <p14:tracePt t="4717" x="9026525" y="3570288"/>
          <p14:tracePt t="4723" x="9091613" y="3495675"/>
          <p14:tracePt t="4729" x="9158288" y="3429000"/>
          <p14:tracePt t="4735" x="9186863" y="3354388"/>
          <p14:tracePt t="4744" x="9205913" y="3316288"/>
          <p14:tracePt t="4752" x="9232900" y="3268663"/>
          <p14:tracePt t="4762" x="9232900" y="3259138"/>
          <p14:tracePt t="4767" x="9232900" y="3249613"/>
          <p14:tracePt t="4800" x="9148763" y="3278188"/>
          <p14:tracePt t="4807" x="9055100" y="3344863"/>
          <p14:tracePt t="4817" x="8931275" y="3429000"/>
          <p14:tracePt t="4824" x="8809038" y="3503613"/>
          <p14:tracePt t="4832" x="8734425" y="3560763"/>
          <p14:tracePt t="4838" x="8631238" y="3627438"/>
          <p14:tracePt t="4849" x="8555038" y="3692525"/>
          <p14:tracePt t="4855" x="8480425" y="3740150"/>
          <p14:tracePt t="4864" x="8375650" y="3786188"/>
          <p14:tracePt t="4871" x="8347075" y="3795713"/>
          <p14:tracePt t="4881" x="8272463" y="3824288"/>
          <p14:tracePt t="4887" x="8159750" y="3824288"/>
          <p14:tracePt t="4896" x="8027988" y="3824288"/>
          <p14:tracePt t="4905" x="7877175" y="3814763"/>
          <p14:tracePt t="4912" x="7650163" y="3786188"/>
          <p14:tracePt t="4919" x="7434263" y="3730625"/>
          <p14:tracePt t="4929" x="7113588" y="3663950"/>
          <p14:tracePt t="4935" x="6859588" y="3627438"/>
          <p14:tracePt t="4948" x="6596063" y="3560763"/>
          <p14:tracePt t="4951" x="6294438" y="3495675"/>
          <p14:tracePt t="4962" x="6067425" y="3448050"/>
          <p14:tracePt t="4967" x="5851525" y="3390900"/>
          <p14:tracePt t="4978" x="5672138" y="3335338"/>
          <p14:tracePt t="4984" x="5511800" y="3278188"/>
          <p14:tracePt t="4995" x="5351463" y="3230563"/>
          <p14:tracePt t="5000" x="5210175" y="3194050"/>
          <p14:tracePt t="5007" x="5068888" y="3136900"/>
          <p14:tracePt t="5016" x="4918075" y="3108325"/>
          <p14:tracePt t="5023" x="4776788" y="3052763"/>
          <p14:tracePt t="5033" x="4578350" y="2995613"/>
          <p14:tracePt t="5039" x="4419600" y="2947988"/>
          <p14:tracePt t="5049" x="4278313" y="2911475"/>
          <p14:tracePt t="5055" x="4144963" y="2882900"/>
          <p14:tracePt t="5064" x="4051300" y="2844800"/>
          <p14:tracePt t="5071" x="3976688" y="2816225"/>
          <p14:tracePt t="5081" x="3881438" y="2787650"/>
          <p14:tracePt t="5087" x="3806825" y="2751138"/>
          <p14:tracePt t="5096" x="3711575" y="2722563"/>
          <p14:tracePt t="5103" x="3617913" y="2703513"/>
          <p14:tracePt t="5119" x="3543300" y="2674938"/>
          <p14:tracePt t="5121" x="3429000" y="2646363"/>
          <p14:tracePt t="5132" x="3335338" y="2609850"/>
          <p14:tracePt t="5137" x="3194050" y="2581275"/>
          <p14:tracePt t="5146" x="3081338" y="2562225"/>
          <p14:tracePt t="5151" x="3005138" y="2552700"/>
          <p14:tracePt t="5163" x="2921000" y="2533650"/>
          <p14:tracePt t="5167" x="2863850" y="2533650"/>
          <p14:tracePt t="5186" x="2827338" y="2514600"/>
          <p14:tracePt t="5199" x="2817813" y="2514600"/>
          <p14:tracePt t="5219" x="2808288" y="2505075"/>
          <p14:tracePt t="5235" x="2779713" y="2487613"/>
          <p14:tracePt t="5239" x="2751138" y="2478088"/>
          <p14:tracePt t="5250" x="2693988" y="2468563"/>
          <p14:tracePt t="5255" x="2657475" y="2459038"/>
          <p14:tracePt t="5267" x="2628900" y="2459038"/>
          <p14:tracePt t="5271" x="2600325" y="2459038"/>
          <p14:tracePt t="5280" x="2581275" y="2459038"/>
          <p14:tracePt t="5287" x="2571750" y="2459038"/>
          <p14:tracePt t="5299" x="2562225" y="2459038"/>
          <p14:tracePt t="6256" x="2571750" y="2459038"/>
          <p14:tracePt t="6268" x="2628900" y="2468563"/>
          <p14:tracePt t="6270" x="2638425" y="2468563"/>
          <p14:tracePt t="6280" x="2657475" y="2478088"/>
          <p14:tracePt t="6287" x="2667000" y="2478088"/>
          <p14:tracePt t="6296" x="2676525" y="2478088"/>
          <p14:tracePt t="6303" x="2693988" y="2497138"/>
          <p14:tracePt t="6345" x="2703513" y="2497138"/>
          <p14:tracePt t="6486" x="2713038" y="2497138"/>
          <p14:tracePt t="6499" x="2789238" y="2514600"/>
          <p14:tracePt t="6503" x="2844800" y="2533650"/>
          <p14:tracePt t="6512" x="2892425" y="2543175"/>
          <p14:tracePt t="6519" x="2940050" y="2543175"/>
          <p14:tracePt t="6530" x="2995613" y="2543175"/>
          <p14:tracePt t="6535" x="3062288" y="2543175"/>
          <p14:tracePt t="6547" x="3090863" y="2543175"/>
          <p14:tracePt t="6551" x="3109913" y="2543175"/>
          <p14:tracePt t="6564" x="3119438" y="2543175"/>
          <p14:tracePt t="6567" x="3127375" y="2543175"/>
          <p14:tracePt t="6951" x="3251200" y="2571750"/>
          <p14:tracePt t="6959" x="3344863" y="2581275"/>
          <p14:tracePt t="6969" x="3438525" y="2600325"/>
          <p14:tracePt t="6975" x="3476625" y="2609850"/>
          <p14:tracePt t="6988" x="3514725" y="2628900"/>
          <p14:tracePt t="6998" x="3533775" y="2628900"/>
          <p14:tracePt t="7002" x="3552825" y="2638425"/>
          <p14:tracePt t="7007" x="3579813" y="2638425"/>
          <p14:tracePt t="7016" x="3589338" y="2646363"/>
          <p14:tracePt t="7553" x="3543300" y="2628900"/>
          <p14:tracePt t="7568" x="3505200" y="2628900"/>
          <p14:tracePt t="7639" x="3495675" y="2628900"/>
          <p14:tracePt t="7647" x="3467100" y="2628900"/>
          <p14:tracePt t="7657" x="3448050" y="2628900"/>
          <p14:tracePt t="7673" x="3438525" y="2628900"/>
          <p14:tracePt t="7685" x="3429000" y="2638425"/>
          <p14:tracePt t="7703" x="3419475" y="2638425"/>
          <p14:tracePt t="7719" x="3411538" y="2638425"/>
          <p14:tracePt t="7731" x="3392488" y="2655888"/>
          <p14:tracePt t="7737" x="3354388" y="2655888"/>
          <p14:tracePt t="7751" x="3297238" y="2665413"/>
          <p14:tracePt t="7765" x="3268663" y="2674938"/>
          <p14:tracePt t="7768" x="3260725" y="2674938"/>
          <p14:tracePt t="7780" x="3251200" y="2674938"/>
          <p14:tracePt t="7784" x="3241675" y="2674938"/>
          <p14:tracePt t="7801" x="3232150" y="2684463"/>
          <p14:tracePt t="7819" x="3222625" y="2684463"/>
          <p14:tracePt t="7823" x="3213100" y="2684463"/>
          <p14:tracePt t="7833" x="3184525" y="2693988"/>
          <p14:tracePt t="7838" x="3146425" y="2693988"/>
          <p14:tracePt t="7849" x="3081338" y="2693988"/>
          <p14:tracePt t="7855" x="3033713" y="2693988"/>
          <p14:tracePt t="7865" x="2986088" y="2693988"/>
          <p14:tracePt t="7871" x="2949575" y="2693988"/>
          <p14:tracePt t="7880" x="2911475" y="2684463"/>
          <p14:tracePt t="7887" x="2873375" y="2684463"/>
          <p14:tracePt t="7896" x="2835275" y="2665413"/>
          <p14:tracePt t="7903" x="2808288" y="2665413"/>
          <p14:tracePt t="7916" x="2770188" y="2655888"/>
          <p14:tracePt t="7919" x="2751138" y="2646363"/>
          <p14:tracePt t="7930" x="2713038" y="2638425"/>
          <p14:tracePt t="7935" x="2676525" y="2638425"/>
          <p14:tracePt t="7953" x="2590800" y="2590800"/>
          <p14:tracePt t="7963" x="2535238" y="2581275"/>
          <p14:tracePt t="7968" x="2478088" y="2552700"/>
          <p14:tracePt t="7980" x="2430463" y="2543175"/>
          <p14:tracePt t="7984" x="2393950" y="2514600"/>
          <p14:tracePt t="7996" x="2336800" y="2487613"/>
          <p14:tracePt t="8001" x="2308225" y="2478088"/>
          <p14:tracePt t="8007" x="2270125" y="2459038"/>
          <p14:tracePt t="8017" x="2233613" y="2430463"/>
          <p14:tracePt t="8023" x="2195513" y="2392363"/>
          <p14:tracePt t="8035" x="2138363" y="2363788"/>
          <p14:tracePt t="8039" x="2109788" y="2327275"/>
          <p14:tracePt t="8051" x="2073275" y="2298700"/>
          <p14:tracePt t="8056" x="2054225" y="2279650"/>
          <p14:tracePt t="8064" x="2044700" y="2260600"/>
          <p14:tracePt t="8071" x="2035175" y="2232025"/>
          <p14:tracePt t="8080" x="2006600" y="2195513"/>
          <p14:tracePt t="8087" x="1987550" y="2128838"/>
          <p14:tracePt t="8097" x="1978025" y="2081213"/>
          <p14:tracePt t="8103" x="1958975" y="1987550"/>
          <p14:tracePt t="8114" x="1958975" y="1949450"/>
          <p14:tracePt t="8119" x="1951038" y="1884363"/>
          <p14:tracePt t="8130" x="1951038" y="1846263"/>
          <p14:tracePt t="8135" x="1941513" y="1798638"/>
          <p14:tracePt t="8148" x="1941513" y="1752600"/>
          <p14:tracePt t="8151" x="1941513" y="1714500"/>
          <p14:tracePt t="8170" x="1941513" y="1657350"/>
          <p14:tracePt t="8183" x="1958975" y="1630363"/>
          <p14:tracePt t="8186" x="1997075" y="1611313"/>
          <p14:tracePt t="8205" x="2166938" y="1535113"/>
          <p14:tracePt t="8207" x="2260600" y="1498600"/>
          <p14:tracePt t="8218" x="2336800" y="1470025"/>
          <p14:tracePt t="8222" x="2411413" y="1460500"/>
          <p14:tracePt t="8233" x="2459038" y="1460500"/>
          <p14:tracePt t="8239" x="2497138" y="1441450"/>
          <p14:tracePt t="8250" x="2525713" y="1441450"/>
          <p14:tracePt t="8255" x="2552700" y="1441450"/>
          <p14:tracePt t="8265" x="2562225" y="1441450"/>
          <p14:tracePt t="8271" x="2581275" y="1441450"/>
          <p14:tracePt t="8282" x="2600325" y="1450975"/>
          <p14:tracePt t="8287" x="2628900" y="1470025"/>
          <p14:tracePt t="8298" x="2647950" y="1498600"/>
          <p14:tracePt t="8303" x="2657475" y="1516063"/>
          <p14:tracePt t="8314" x="2684463" y="1544638"/>
          <p14:tracePt t="8319" x="2703513" y="1573213"/>
          <p14:tracePt t="8330" x="2722563" y="1601788"/>
          <p14:tracePt t="8350" x="2732088" y="1685925"/>
          <p14:tracePt t="8352" x="2732088" y="1733550"/>
          <p14:tracePt t="8366" x="2732088" y="1781175"/>
          <p14:tracePt t="8369" x="2732088" y="1817688"/>
          <p14:tracePt t="8386" x="2667000" y="1912938"/>
          <p14:tracePt t="8398" x="2628900" y="1949450"/>
          <p14:tracePt t="8402" x="2543175" y="1997075"/>
          <p14:tracePt t="8406" x="2468563" y="2044700"/>
          <p14:tracePt t="8418" x="2401888" y="2054225"/>
          <p14:tracePt t="8425" x="2260600" y="2071688"/>
          <p14:tracePt t="8437" x="2176463" y="2071688"/>
          <p14:tracePt t="8440" x="2063750" y="2071688"/>
          <p14:tracePt t="8449" x="1951038" y="2071688"/>
          <p14:tracePt t="8455" x="1855788" y="2054225"/>
          <p14:tracePt t="8464" x="1790700" y="2035175"/>
          <p14:tracePt t="8471" x="1752600" y="2025650"/>
          <p14:tracePt t="8486" x="1724025" y="1997075"/>
          <p14:tracePt t="8490" x="1704975" y="1978025"/>
          <p14:tracePt t="8499" x="1695450" y="1939925"/>
          <p14:tracePt t="8503" x="1695450" y="1893888"/>
          <p14:tracePt t="8513" x="1695450" y="1846263"/>
          <p14:tracePt t="8519" x="1743075" y="1762125"/>
          <p14:tracePt t="8538" x="1922463" y="1639888"/>
          <p14:tracePt t="8549" x="2035175" y="1573213"/>
          <p14:tracePt t="8552" x="2157413" y="1516063"/>
          <p14:tracePt t="8565" x="2251075" y="1470025"/>
          <p14:tracePt t="8568" x="2308225" y="1460500"/>
          <p14:tracePt t="8581" x="2346325" y="1441450"/>
          <p14:tracePt t="8584" x="2374900" y="1441450"/>
          <p14:tracePt t="8601" x="2439988" y="1470025"/>
          <p14:tracePt t="8609" x="2478088" y="1563688"/>
          <p14:tracePt t="8621" x="2516188" y="1695450"/>
          <p14:tracePt t="8633" x="2676525" y="2044700"/>
          <p14:tracePt t="8639" x="2827338" y="2346325"/>
          <p14:tracePt t="8648" x="3033713" y="2693988"/>
          <p14:tracePt t="8655" x="3316288" y="3175000"/>
          <p14:tracePt t="8670" x="3589338" y="3617913"/>
          <p14:tracePt t="8684" x="4305300" y="4540250"/>
          <p14:tracePt t="8686" x="4729163" y="4908550"/>
          <p14:tracePt t="8700" x="5229225" y="5284788"/>
          <p14:tracePt t="8703" x="5765800" y="5614988"/>
          <p14:tracePt t="8721" x="6746875" y="6057900"/>
          <p14:tracePt t="8736" x="7575550" y="6376988"/>
          <p14:tracePt t="8747" x="7942263" y="6500813"/>
          <p14:tracePt t="8751" x="8272463" y="6613525"/>
          <p14:tracePt t="8764" x="8583613" y="6697663"/>
          <p14:tracePt t="8768" x="8809038" y="6754813"/>
          <p14:tracePt t="8782" x="9007475" y="6810375"/>
          <p14:tracePt t="8950" x="11296650" y="6735763"/>
          <p14:tracePt t="8960" x="11315700" y="6642100"/>
          <p14:tracePt t="8968" x="11325225" y="6565900"/>
          <p14:tracePt t="8987" x="11325225" y="6386513"/>
          <p14:tracePt t="9002" x="11325225" y="6208713"/>
          <p14:tracePt t="9023" x="11136313" y="5897563"/>
          <p14:tracePt t="9033" x="11014075" y="5784850"/>
          <p14:tracePt t="9039" x="10872788" y="5661025"/>
          <p14:tracePt t="9050" x="10666413" y="5567363"/>
          <p14:tracePt t="9055" x="10467975" y="5492750"/>
          <p14:tracePt t="9066" x="10307638" y="5445125"/>
          <p14:tracePt t="9071" x="10099675" y="5387975"/>
          <p14:tracePt t="9082" x="9948863" y="5387975"/>
          <p14:tracePt t="9088" x="9817100" y="5387975"/>
          <p14:tracePt t="9099" x="9704388" y="5387975"/>
          <p14:tracePt t="9103" x="9591675" y="5387975"/>
          <p14:tracePt t="9116" x="9507538" y="5397500"/>
          <p14:tracePt t="9119" x="9431338" y="5426075"/>
          <p14:tracePt t="9132" x="9356725" y="5454650"/>
          <p14:tracePt t="9135" x="9280525" y="5483225"/>
          <p14:tracePt t="9149" x="9223375" y="5529263"/>
          <p14:tracePt t="9152" x="9196388" y="5567363"/>
          <p14:tracePt t="9165" x="9167813" y="5634038"/>
          <p14:tracePt t="9168" x="9167813" y="5765800"/>
          <p14:tracePt t="9186" x="9158288" y="5907088"/>
          <p14:tracePt t="9200" x="9158288" y="6019800"/>
          <p14:tracePt t="9216" x="9167813" y="6067425"/>
          <p14:tracePt t="9223" x="9177338" y="6075363"/>
          <p14:tracePt t="9232" x="9215438" y="6084888"/>
          <p14:tracePt t="9239" x="9242425" y="6084888"/>
          <p14:tracePt t="9250" x="9318625" y="6084888"/>
          <p14:tracePt t="9255" x="9383713" y="6067425"/>
          <p14:tracePt t="9265" x="9440863" y="6029325"/>
          <p14:tracePt t="9271" x="9498013" y="6000750"/>
          <p14:tracePt t="9283" x="9515475" y="5972175"/>
          <p14:tracePt t="9287" x="9553575" y="5934075"/>
          <p14:tracePt t="9297" x="9582150" y="5897563"/>
          <p14:tracePt t="9303" x="9591675" y="5878513"/>
          <p14:tracePt t="9316" x="9601200" y="5849938"/>
          <p14:tracePt t="9335" x="9591675" y="5821363"/>
          <p14:tracePt t="9348" x="9544050" y="5811838"/>
          <p14:tracePt t="9351" x="9450388" y="5811838"/>
          <p14:tracePt t="9364" x="9383713" y="5821363"/>
          <p14:tracePt t="9368" x="9309100" y="5849938"/>
          <p14:tracePt t="9388" x="9196388" y="5897563"/>
          <p14:tracePt t="9402" x="9139238" y="5926138"/>
          <p14:tracePt t="9407" x="9129713" y="5934075"/>
          <p14:tracePt t="9449" x="9167813" y="5907088"/>
          <p14:tracePt t="9455" x="9205913" y="5868988"/>
          <p14:tracePt t="9466" x="9223375" y="5830888"/>
          <p14:tracePt t="9470" x="9242425" y="5784850"/>
          <p14:tracePt t="9482" x="9251950" y="5737225"/>
          <p14:tracePt t="9487" x="9261475" y="5699125"/>
          <p14:tracePt t="9498" x="9261475" y="5651500"/>
          <p14:tracePt t="9502" x="9261475" y="5614988"/>
          <p14:tracePt t="9515" x="9261475" y="5595938"/>
          <p14:tracePt t="9519" x="9261475" y="5567363"/>
          <p14:tracePt t="9532" x="9261475" y="5548313"/>
          <p14:tracePt t="9535" x="9261475" y="5529263"/>
          <p14:tracePt t="9549" x="9251950" y="5519738"/>
          <p14:tracePt t="9551" x="9242425" y="5510213"/>
          <p14:tracePt t="9565" x="9232900" y="5500688"/>
          <p14:tracePt t="9568" x="9223375" y="5500688"/>
          <p14:tracePt t="9582" x="9215438" y="5500688"/>
          <p14:tracePt t="9585" x="9205913" y="5500688"/>
          <p14:tracePt t="9599" x="9196388" y="5500688"/>
          <p14:tracePt t="9602" x="9186863" y="5500688"/>
          <p14:tracePt t="9615" x="9167813" y="5500688"/>
          <p14:tracePt t="9617" x="9158288" y="5500688"/>
          <p14:tracePt t="9640" x="9148763" y="5500688"/>
          <p14:tracePt t="9687" x="9139238" y="5500688"/>
          <p14:tracePt t="9695" x="9120188" y="5492750"/>
          <p14:tracePt t="9703" x="9101138" y="5454650"/>
          <p14:tracePt t="9715" x="9082088" y="5416550"/>
          <p14:tracePt t="9719" x="9072563" y="5378450"/>
          <p14:tracePt t="9732" x="9055100" y="5359400"/>
          <p14:tracePt t="9735" x="9045575" y="5351463"/>
          <p14:tracePt t="9748" x="9036050" y="5322888"/>
          <p14:tracePt t="9752" x="9026525" y="5313363"/>
          <p14:tracePt t="9765" x="9007475" y="5294313"/>
          <p14:tracePt t="9768" x="8997950" y="5275263"/>
          <p14:tracePt t="9782" x="8969375" y="5246688"/>
          <p14:tracePt t="9785" x="8959850" y="5210175"/>
          <p14:tracePt t="9799" x="8904288" y="5105400"/>
          <p14:tracePt t="9817" x="8837613" y="4973638"/>
          <p14:tracePt t="9823" x="8789988" y="4899025"/>
          <p14:tracePt t="9833" x="8743950" y="4803775"/>
          <p14:tracePt t="9839" x="8677275" y="4719638"/>
          <p14:tracePt t="9850" x="8612188" y="4625975"/>
          <p14:tracePt t="9855" x="8545513" y="4559300"/>
          <p14:tracePt t="9867" x="8489950" y="4502150"/>
          <p14:tracePt t="9871" x="8461375" y="4465638"/>
          <p14:tracePt t="9883" x="8442325" y="4446588"/>
          <p14:tracePt t="9886" x="8423275" y="4418013"/>
          <p14:tracePt t="9898" x="8394700" y="4379913"/>
          <p14:tracePt t="9902" x="8366125" y="4343400"/>
          <p14:tracePt t="9921" x="8310563" y="4238625"/>
          <p14:tracePt t="9935" x="8253413" y="4087813"/>
          <p14:tracePt t="9949" x="8205788" y="3975100"/>
          <p14:tracePt t="9952" x="8159750" y="3871913"/>
          <p14:tracePt t="9967" x="8074025" y="3636963"/>
          <p14:tracePt t="9983" x="7932738" y="3381375"/>
          <p14:tracePt t="9998" x="7839075" y="3221038"/>
          <p14:tracePt t="10002" x="7754938" y="3079750"/>
          <p14:tracePt t="10007" x="7640638" y="2911475"/>
          <p14:tracePt t="10019" x="7556500" y="2770188"/>
          <p14:tracePt t="10024" x="7462838" y="2609850"/>
          <p14:tracePt t="10035" x="7377113" y="2449513"/>
          <p14:tracePt t="10039" x="7292975" y="2327275"/>
          <p14:tracePt t="10050" x="7235825" y="2185988"/>
          <p14:tracePt t="10055" x="7170738" y="2071688"/>
          <p14:tracePt t="10066" x="7094538" y="1903413"/>
          <p14:tracePt t="10071" x="7046913" y="1789113"/>
          <p14:tracePt t="10083" x="7010400" y="1630363"/>
          <p14:tracePt t="10088" x="6991350" y="1498600"/>
          <p14:tracePt t="10098" x="6962775" y="1357313"/>
          <p14:tracePt t="10103" x="6905625" y="1196975"/>
          <p14:tracePt t="10115" x="6859588" y="1046163"/>
          <p14:tracePt t="10121" x="6764338" y="876300"/>
          <p14:tracePt t="10131" x="6670675" y="715963"/>
          <p14:tracePt t="10137" x="6548438" y="574675"/>
          <p14:tracePt t="10149" x="6426200" y="433388"/>
          <p14:tracePt t="10152" x="6303963" y="301625"/>
          <p14:tracePt t="10170" x="6134100" y="1031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1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10.11.2022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70464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2b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Solution identification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56E4B-BE66-4396-86AC-BED20D5EE047}"/>
              </a:ext>
            </a:extLst>
          </p:cNvPr>
          <p:cNvSpPr txBox="1"/>
          <p:nvPr/>
        </p:nvSpPr>
        <p:spPr>
          <a:xfrm>
            <a:off x="524617" y="1318102"/>
            <a:ext cx="11667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The analyst solved the corresponding sixth-scenario fourth-objective optimization problem and generated four solutions</a:t>
            </a:r>
            <a:endParaRPr lang="en-GB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B8728F-48B5-4CF3-956F-BDEF7FD8A66F}"/>
              </a:ext>
            </a:extLst>
          </p:cNvPr>
          <p:cNvSpPr txBox="1"/>
          <p:nvPr/>
        </p:nvSpPr>
        <p:spPr>
          <a:xfrm rot="1836860">
            <a:off x="9372454" y="432826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3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AFC79A-88C8-404E-AEBE-1B7C5DFBB95E}"/>
              </a:ext>
            </a:extLst>
          </p:cNvPr>
          <p:cNvSpPr/>
          <p:nvPr/>
        </p:nvSpPr>
        <p:spPr>
          <a:xfrm>
            <a:off x="11420624" y="6455741"/>
            <a:ext cx="323551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823EA4-FDCC-44C3-B54B-24D2C3A8F700}"/>
              </a:ext>
            </a:extLst>
          </p:cNvPr>
          <p:cNvSpPr/>
          <p:nvPr/>
        </p:nvSpPr>
        <p:spPr>
          <a:xfrm>
            <a:off x="11420624" y="2138112"/>
            <a:ext cx="323551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05F4BD-216D-C5AE-CBAF-D521B0D7AA01}"/>
              </a:ext>
            </a:extLst>
          </p:cNvPr>
          <p:cNvSpPr/>
          <p:nvPr/>
        </p:nvSpPr>
        <p:spPr>
          <a:xfrm>
            <a:off x="614061" y="784051"/>
            <a:ext cx="3567170" cy="448078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0B473-8218-7498-FC18-88FCFC8A8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51" y="1683778"/>
            <a:ext cx="11577497" cy="5200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6575" y="6184278"/>
            <a:ext cx="815424" cy="72700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8927CB3-C1CB-4B87-A20D-7299FF2355F3}"/>
              </a:ext>
            </a:extLst>
          </p:cNvPr>
          <p:cNvSpPr/>
          <p:nvPr/>
        </p:nvSpPr>
        <p:spPr>
          <a:xfrm>
            <a:off x="10569567" y="2559554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F2CA8E-122F-342B-1C34-1B5699050BDE}"/>
              </a:ext>
            </a:extLst>
          </p:cNvPr>
          <p:cNvSpPr/>
          <p:nvPr/>
        </p:nvSpPr>
        <p:spPr>
          <a:xfrm>
            <a:off x="10593346" y="3588470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89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0"/>
    </mc:Choice>
    <mc:Fallback>
      <p:transition spd="slow" advTm="1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8382" x="3297238" y="93663"/>
          <p14:tracePt t="8750" x="2995613" y="536575"/>
          <p14:tracePt t="8870" x="1781175" y="1704975"/>
          <p14:tracePt t="8994" x="1649413" y="4154488"/>
          <p14:tracePt t="9112" x="1611313" y="4238625"/>
          <p14:tracePt t="9244" x="1611313" y="4135438"/>
          <p14:tracePt t="9366" x="2054225" y="4051300"/>
          <p14:tracePt t="9488" x="2185988" y="4032250"/>
          <p14:tracePt t="9655" x="2365375" y="4060825"/>
          <p14:tracePt t="9815" x="2365375" y="4070350"/>
          <p14:tracePt t="15490" x="2109788" y="4041775"/>
          <p14:tracePt t="15614" x="631825" y="3371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1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70464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2c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Trade-off analysis and decision-making</a:t>
            </a:r>
            <a:endParaRPr lang="en-GB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3D2611-135B-4C5C-AD81-C563F1C99D0F}"/>
              </a:ext>
            </a:extLst>
          </p:cNvPr>
          <p:cNvSpPr txBox="1"/>
          <p:nvPr/>
        </p:nvSpPr>
        <p:spPr>
          <a:xfrm>
            <a:off x="262112" y="150966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0</a:t>
            </a:r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41C8D5-EF02-4417-A6EF-C96BA95E8843}"/>
              </a:ext>
            </a:extLst>
          </p:cNvPr>
          <p:cNvSpPr txBox="1"/>
          <p:nvPr/>
        </p:nvSpPr>
        <p:spPr>
          <a:xfrm>
            <a:off x="274923" y="271717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1</a:t>
            </a:r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162C73-6A56-4F93-8CE9-4428C5D81406}"/>
              </a:ext>
            </a:extLst>
          </p:cNvPr>
          <p:cNvSpPr txBox="1"/>
          <p:nvPr/>
        </p:nvSpPr>
        <p:spPr>
          <a:xfrm>
            <a:off x="257956" y="3771492"/>
            <a:ext cx="92219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E52BF6-F3CE-4B7C-BA6D-7AB41DD5A0DD}"/>
              </a:ext>
            </a:extLst>
          </p:cNvPr>
          <p:cNvSpPr txBox="1"/>
          <p:nvPr/>
        </p:nvSpPr>
        <p:spPr>
          <a:xfrm>
            <a:off x="274923" y="5056301"/>
            <a:ext cx="92219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FCA4E0-EA86-467C-9397-DE7460E7B5F9}"/>
              </a:ext>
            </a:extLst>
          </p:cNvPr>
          <p:cNvSpPr txBox="1"/>
          <p:nvPr/>
        </p:nvSpPr>
        <p:spPr>
          <a:xfrm rot="1836860">
            <a:off x="9465105" y="559539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3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16D5BBCB-6F19-4A0D-9FA9-041CD4012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556619"/>
              </p:ext>
            </p:extLst>
          </p:nvPr>
        </p:nvGraphicFramePr>
        <p:xfrm>
          <a:off x="6774365" y="2310640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DA2F77A4-13DA-45FC-BD96-F74B6D408388}"/>
              </a:ext>
            </a:extLst>
          </p:cNvPr>
          <p:cNvSpPr txBox="1"/>
          <p:nvPr/>
        </p:nvSpPr>
        <p:spPr>
          <a:xfrm>
            <a:off x="8224584" y="2015529"/>
            <a:ext cx="138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/>
              <a:t>Wish</a:t>
            </a:r>
            <a:r>
              <a:rPr lang="fi-FI" b="1" dirty="0"/>
              <a:t> </a:t>
            </a:r>
            <a:r>
              <a:rPr lang="fi-FI" b="1" dirty="0" err="1"/>
              <a:t>list</a:t>
            </a:r>
            <a:endParaRPr lang="en-GB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F6E47-D454-49DF-B086-0B21279EBDF8}"/>
              </a:ext>
            </a:extLst>
          </p:cNvPr>
          <p:cNvSpPr/>
          <p:nvPr/>
        </p:nvSpPr>
        <p:spPr>
          <a:xfrm>
            <a:off x="6774365" y="2494000"/>
            <a:ext cx="4608874" cy="3446921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68AD3143-FE19-4FD4-A48D-304F45FF0F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562082"/>
              </p:ext>
            </p:extLst>
          </p:nvPr>
        </p:nvGraphicFramePr>
        <p:xfrm>
          <a:off x="6751312" y="3416149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AF0ADCA-C123-4412-9B4E-DB7DA79BEBE8}"/>
              </a:ext>
            </a:extLst>
          </p:cNvPr>
          <p:cNvSpPr txBox="1"/>
          <p:nvPr/>
        </p:nvSpPr>
        <p:spPr>
          <a:xfrm>
            <a:off x="10972800" y="3086509"/>
            <a:ext cx="41043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7030A0"/>
                </a:solidFill>
              </a:rPr>
              <a:t>1</a:t>
            </a:r>
          </a:p>
          <a:p>
            <a:r>
              <a:rPr lang="fi-FI" dirty="0">
                <a:solidFill>
                  <a:srgbClr val="7030A0"/>
                </a:solidFill>
              </a:rPr>
              <a:t>2</a:t>
            </a:r>
          </a:p>
          <a:p>
            <a:endParaRPr lang="fi-FI" dirty="0">
              <a:solidFill>
                <a:srgbClr val="7030A0"/>
              </a:solidFill>
            </a:endParaRPr>
          </a:p>
          <a:p>
            <a:r>
              <a:rPr lang="fi-FI" dirty="0">
                <a:solidFill>
                  <a:srgbClr val="7030A0"/>
                </a:solidFill>
              </a:rPr>
              <a:t>3</a:t>
            </a:r>
          </a:p>
          <a:p>
            <a:r>
              <a:rPr lang="fi-FI" dirty="0">
                <a:solidFill>
                  <a:srgbClr val="7030A0"/>
                </a:solidFill>
              </a:rPr>
              <a:t>4</a:t>
            </a:r>
          </a:p>
          <a:p>
            <a:r>
              <a:rPr lang="fi-FI" dirty="0">
                <a:solidFill>
                  <a:srgbClr val="7030A0"/>
                </a:solidFill>
              </a:rPr>
              <a:t>5</a:t>
            </a:r>
          </a:p>
          <a:p>
            <a:endParaRPr lang="fi-FI" sz="1400" dirty="0">
              <a:solidFill>
                <a:srgbClr val="7030A0"/>
              </a:solidFill>
            </a:endParaRPr>
          </a:p>
          <a:p>
            <a:endParaRPr lang="fi-FI" sz="1050" dirty="0">
              <a:solidFill>
                <a:srgbClr val="7030A0"/>
              </a:solidFill>
            </a:endParaRPr>
          </a:p>
          <a:p>
            <a:r>
              <a:rPr lang="fi-FI" dirty="0">
                <a:solidFill>
                  <a:srgbClr val="7030A0"/>
                </a:solidFill>
              </a:rPr>
              <a:t>6</a:t>
            </a:r>
          </a:p>
          <a:p>
            <a:r>
              <a:rPr lang="fi-FI" dirty="0">
                <a:solidFill>
                  <a:srgbClr val="7030A0"/>
                </a:solidFill>
              </a:rPr>
              <a:t>7</a:t>
            </a:r>
            <a:endParaRPr lang="en-GB" dirty="0">
              <a:solidFill>
                <a:srgbClr val="7030A0"/>
              </a:solidFill>
            </a:endParaRP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4C4F9BC9-10D2-4FC3-9433-6B71E28A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197281"/>
              </p:ext>
            </p:extLst>
          </p:nvPr>
        </p:nvGraphicFramePr>
        <p:xfrm>
          <a:off x="6728259" y="4440781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B93DACC3-DBBA-4FFF-B288-900B9AFDB0BD}"/>
              </a:ext>
            </a:extLst>
          </p:cNvPr>
          <p:cNvSpPr/>
          <p:nvPr/>
        </p:nvSpPr>
        <p:spPr>
          <a:xfrm>
            <a:off x="1384230" y="1272981"/>
            <a:ext cx="1714500" cy="9951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err="1">
                <a:solidFill>
                  <a:schemeClr val="tx2"/>
                </a:solidFill>
              </a:rPr>
              <a:t>Study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the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tradeoffs</a:t>
            </a:r>
            <a:r>
              <a:rPr lang="fi-FI" sz="1400" b="1" dirty="0">
                <a:solidFill>
                  <a:schemeClr val="tx2"/>
                </a:solidFill>
              </a:rPr>
              <a:t> &amp; </a:t>
            </a:r>
            <a:r>
              <a:rPr lang="fi-FI" sz="1400" b="1" dirty="0" err="1">
                <a:solidFill>
                  <a:schemeClr val="tx2"/>
                </a:solidFill>
              </a:rPr>
              <a:t>add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solutions</a:t>
            </a:r>
            <a:r>
              <a:rPr lang="fi-FI" sz="1400" b="1" dirty="0">
                <a:solidFill>
                  <a:schemeClr val="tx2"/>
                </a:solidFill>
              </a:rPr>
              <a:t> to </a:t>
            </a:r>
            <a:r>
              <a:rPr lang="fi-FI" sz="1400" b="1" dirty="0" err="1">
                <a:solidFill>
                  <a:schemeClr val="tx2"/>
                </a:solidFill>
              </a:rPr>
              <a:t>the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wish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list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398073-88CF-450D-8CFC-9806F579447C}"/>
              </a:ext>
            </a:extLst>
          </p:cNvPr>
          <p:cNvSpPr/>
          <p:nvPr/>
        </p:nvSpPr>
        <p:spPr>
          <a:xfrm>
            <a:off x="1384230" y="3563401"/>
            <a:ext cx="1714500" cy="99511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Robustness analysis of the selected solutions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3" name="Flowchart: Decision 42">
            <a:extLst>
              <a:ext uri="{FF2B5EF4-FFF2-40B4-BE49-F238E27FC236}">
                <a16:creationId xmlns:a16="http://schemas.microsoft.com/office/drawing/2014/main" id="{8F234264-685B-4BC5-B954-021BE9C04F17}"/>
              </a:ext>
            </a:extLst>
          </p:cNvPr>
          <p:cNvSpPr/>
          <p:nvPr/>
        </p:nvSpPr>
        <p:spPr>
          <a:xfrm>
            <a:off x="1477747" y="2519808"/>
            <a:ext cx="1527465" cy="815686"/>
          </a:xfrm>
          <a:prstGeom prst="flowChartDecisi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0" dirty="0">
                <a:solidFill>
                  <a:schemeClr val="tx2"/>
                </a:solidFill>
                <a:effectLst/>
              </a:rPr>
              <a:t>Robustness?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A94EE98-EC89-4045-824F-394D907F2F8D}"/>
              </a:ext>
            </a:extLst>
          </p:cNvPr>
          <p:cNvSpPr/>
          <p:nvPr/>
        </p:nvSpPr>
        <p:spPr>
          <a:xfrm>
            <a:off x="3682353" y="2679307"/>
            <a:ext cx="1714500" cy="4966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2a. New </a:t>
            </a:r>
            <a:r>
              <a:rPr lang="fi-FI" sz="1400" b="1" dirty="0" err="1">
                <a:solidFill>
                  <a:schemeClr val="tx2"/>
                </a:solidFill>
              </a:rPr>
              <a:t>preferences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AD35625-A9BA-48EB-9F44-62F7410EEB65}"/>
              </a:ext>
            </a:extLst>
          </p:cNvPr>
          <p:cNvSpPr/>
          <p:nvPr/>
        </p:nvSpPr>
        <p:spPr>
          <a:xfrm>
            <a:off x="3682353" y="1522195"/>
            <a:ext cx="1714500" cy="4966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2b. New </a:t>
            </a:r>
            <a:r>
              <a:rPr lang="fi-FI" sz="1400" b="1" dirty="0" err="1">
                <a:solidFill>
                  <a:schemeClr val="tx2"/>
                </a:solidFill>
              </a:rPr>
              <a:t>solutions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7" name="Flowchart: Decision 46">
            <a:extLst>
              <a:ext uri="{FF2B5EF4-FFF2-40B4-BE49-F238E27FC236}">
                <a16:creationId xmlns:a16="http://schemas.microsoft.com/office/drawing/2014/main" id="{DDB13A62-3A94-41A0-BF6B-8F5D03554663}"/>
              </a:ext>
            </a:extLst>
          </p:cNvPr>
          <p:cNvSpPr/>
          <p:nvPr/>
        </p:nvSpPr>
        <p:spPr>
          <a:xfrm>
            <a:off x="1199789" y="4786425"/>
            <a:ext cx="2083379" cy="995116"/>
          </a:xfrm>
          <a:prstGeom prst="flowChartDecisi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0" dirty="0">
                <a:solidFill>
                  <a:schemeClr val="tx2"/>
                </a:solidFill>
                <a:effectLst/>
              </a:rPr>
              <a:t>Satisfied with a solution?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8CB5974-2631-4319-8FEA-85CEF439EDCD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>
            <a:off x="2241480" y="2268098"/>
            <a:ext cx="0" cy="25171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97F846D-1197-432E-A548-DDE89DBC9094}"/>
              </a:ext>
            </a:extLst>
          </p:cNvPr>
          <p:cNvCxnSpPr>
            <a:stCxn id="43" idx="2"/>
            <a:endCxn id="41" idx="0"/>
          </p:cNvCxnSpPr>
          <p:nvPr/>
        </p:nvCxnSpPr>
        <p:spPr>
          <a:xfrm>
            <a:off x="2241480" y="3335494"/>
            <a:ext cx="0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A889F1-FECE-4B72-A7EA-A73E0221BE56}"/>
              </a:ext>
            </a:extLst>
          </p:cNvPr>
          <p:cNvCxnSpPr>
            <a:stCxn id="41" idx="2"/>
            <a:endCxn id="47" idx="0"/>
          </p:cNvCxnSpPr>
          <p:nvPr/>
        </p:nvCxnSpPr>
        <p:spPr>
          <a:xfrm flipH="1">
            <a:off x="2241479" y="4558518"/>
            <a:ext cx="1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424C24C5-EBB5-4676-9B2F-E004ADD1EB1D}"/>
              </a:ext>
            </a:extLst>
          </p:cNvPr>
          <p:cNvSpPr/>
          <p:nvPr/>
        </p:nvSpPr>
        <p:spPr>
          <a:xfrm>
            <a:off x="1833768" y="5942418"/>
            <a:ext cx="815424" cy="42052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Stop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A8A9B76-DD59-4FE3-9C84-69D7978AEE7A}"/>
              </a:ext>
            </a:extLst>
          </p:cNvPr>
          <p:cNvCxnSpPr>
            <a:stCxn id="47" idx="2"/>
            <a:endCxn id="52" idx="0"/>
          </p:cNvCxnSpPr>
          <p:nvPr/>
        </p:nvCxnSpPr>
        <p:spPr>
          <a:xfrm>
            <a:off x="2241479" y="5781541"/>
            <a:ext cx="1" cy="16087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2BB8A4A-A695-49B0-8FD7-49A8D612E413}"/>
              </a:ext>
            </a:extLst>
          </p:cNvPr>
          <p:cNvCxnSpPr>
            <a:stCxn id="43" idx="3"/>
            <a:endCxn id="45" idx="1"/>
          </p:cNvCxnSpPr>
          <p:nvPr/>
        </p:nvCxnSpPr>
        <p:spPr>
          <a:xfrm>
            <a:off x="3005212" y="2927651"/>
            <a:ext cx="677141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64CD944-FF92-4F8D-829B-B9F2BD3E392B}"/>
              </a:ext>
            </a:extLst>
          </p:cNvPr>
          <p:cNvCxnSpPr>
            <a:stCxn id="45" idx="0"/>
            <a:endCxn id="46" idx="2"/>
          </p:cNvCxnSpPr>
          <p:nvPr/>
        </p:nvCxnSpPr>
        <p:spPr>
          <a:xfrm flipV="1">
            <a:off x="4539603" y="2018883"/>
            <a:ext cx="0" cy="66042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1AB595C-5AFF-4395-A4D6-9D7FE7462A09}"/>
              </a:ext>
            </a:extLst>
          </p:cNvPr>
          <p:cNvCxnSpPr>
            <a:cxnSpLocks/>
            <a:stCxn id="46" idx="1"/>
            <a:endCxn id="39" idx="3"/>
          </p:cNvCxnSpPr>
          <p:nvPr/>
        </p:nvCxnSpPr>
        <p:spPr>
          <a:xfrm flipH="1">
            <a:off x="3098730" y="1770539"/>
            <a:ext cx="583623" cy="1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AB3F1B-7EA6-4083-84DA-2E2710BB908C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4539603" y="3175995"/>
            <a:ext cx="0" cy="209464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F809523-B1A6-4CCF-9E51-EA4AD27594AC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3283168" y="5270642"/>
            <a:ext cx="1256435" cy="1334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E9D6A14-2FA7-4647-B866-B7DC8288A715}"/>
              </a:ext>
            </a:extLst>
          </p:cNvPr>
          <p:cNvSpPr txBox="1"/>
          <p:nvPr/>
        </p:nvSpPr>
        <p:spPr>
          <a:xfrm>
            <a:off x="3105368" y="2629690"/>
            <a:ext cx="477982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/>
              <a:t>no</a:t>
            </a:r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43224B3-34DC-473F-97BB-C6DBC5074F3E}"/>
              </a:ext>
            </a:extLst>
          </p:cNvPr>
          <p:cNvSpPr txBox="1"/>
          <p:nvPr/>
        </p:nvSpPr>
        <p:spPr>
          <a:xfrm>
            <a:off x="3632996" y="4951721"/>
            <a:ext cx="477982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tx1"/>
                </a:solidFill>
              </a:rPr>
              <a:t>no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179D64F-8EDF-4434-921A-9B8FE35087D9}"/>
              </a:ext>
            </a:extLst>
          </p:cNvPr>
          <p:cNvSpPr txBox="1"/>
          <p:nvPr/>
        </p:nvSpPr>
        <p:spPr>
          <a:xfrm>
            <a:off x="2322273" y="3277649"/>
            <a:ext cx="69446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tx1"/>
                </a:solidFill>
              </a:rPr>
              <a:t>yes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DB3358-DDBE-4E15-806A-6D164E927397}"/>
              </a:ext>
            </a:extLst>
          </p:cNvPr>
          <p:cNvSpPr txBox="1"/>
          <p:nvPr/>
        </p:nvSpPr>
        <p:spPr>
          <a:xfrm>
            <a:off x="2402531" y="5674567"/>
            <a:ext cx="69446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tx1"/>
                </a:solidFill>
              </a:rPr>
              <a:t>yes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FA7C7-271F-361B-C05C-9C1FAB05343C}"/>
              </a:ext>
            </a:extLst>
          </p:cNvPr>
          <p:cNvSpPr/>
          <p:nvPr/>
        </p:nvSpPr>
        <p:spPr>
          <a:xfrm>
            <a:off x="624073" y="817632"/>
            <a:ext cx="5948665" cy="385565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9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0"/>
    </mc:Choice>
    <mc:Fallback>
      <p:transition spd="slow" advTm="156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125209" y="6617873"/>
            <a:ext cx="2863544" cy="180989"/>
          </a:xfrm>
        </p:spPr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419967" y="6617873"/>
            <a:ext cx="605355" cy="180989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89848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>
          <a:xfrm>
            <a:off x="10156605" y="6617873"/>
            <a:ext cx="1108303" cy="180989"/>
          </a:xfrm>
        </p:spPr>
        <p:txBody>
          <a:bodyPr/>
          <a:lstStyle/>
          <a:p>
            <a:r>
              <a:rPr lang="fi-FI" dirty="0"/>
              <a:t>10.11.2022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81663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27506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72030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181" y="6569867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95711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2c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Trade-off analysis and decision-making </a:t>
            </a:r>
            <a:endParaRPr lang="en-GB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B8728F-48B5-4CF3-956F-BDEF7FD8A66F}"/>
              </a:ext>
            </a:extLst>
          </p:cNvPr>
          <p:cNvSpPr txBox="1"/>
          <p:nvPr/>
        </p:nvSpPr>
        <p:spPr>
          <a:xfrm rot="1836860">
            <a:off x="9372454" y="458073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3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5095F-F643-457D-8429-B246A00CEF82}"/>
              </a:ext>
            </a:extLst>
          </p:cNvPr>
          <p:cNvSpPr txBox="1"/>
          <p:nvPr/>
        </p:nvSpPr>
        <p:spPr>
          <a:xfrm>
            <a:off x="3060786" y="1263096"/>
            <a:ext cx="8497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Comparing seven candidate solutions selected in </a:t>
            </a:r>
            <a:r>
              <a:rPr lang="fi-FI" b="0" i="0" dirty="0" err="1">
                <a:effectLst/>
                <a:latin typeface="Arial" panose="020B0604020202020204" pitchFamily="34" charset="0"/>
              </a:rPr>
              <a:t>three</a:t>
            </a:r>
            <a:r>
              <a:rPr lang="fi-FI" b="0" i="0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iterations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B49762-5587-F8CC-E0DD-268787053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92" y="1654562"/>
            <a:ext cx="11742723" cy="5203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0007" y="6149527"/>
            <a:ext cx="815424" cy="72700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010D5F-8FED-0518-90E7-5827951F7C93}"/>
              </a:ext>
            </a:extLst>
          </p:cNvPr>
          <p:cNvSpPr/>
          <p:nvPr/>
        </p:nvSpPr>
        <p:spPr>
          <a:xfrm>
            <a:off x="10573798" y="3234316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C77E7F-08AC-E3C8-41E0-AFF698C43BF2}"/>
              </a:ext>
            </a:extLst>
          </p:cNvPr>
          <p:cNvSpPr/>
          <p:nvPr/>
        </p:nvSpPr>
        <p:spPr>
          <a:xfrm>
            <a:off x="10573798" y="3949376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39A7F4-522B-3C70-D5BA-85ECF011DDD4}"/>
              </a:ext>
            </a:extLst>
          </p:cNvPr>
          <p:cNvSpPr/>
          <p:nvPr/>
        </p:nvSpPr>
        <p:spPr>
          <a:xfrm>
            <a:off x="10573798" y="4254335"/>
            <a:ext cx="1214720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97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1"/>
    </mc:Choice>
    <mc:Fallback>
      <p:transition spd="slow" advTm="2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1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70464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2c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Trade-off analysis and decision-making</a:t>
            </a:r>
            <a:endParaRPr lang="en-GB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3D2611-135B-4C5C-AD81-C563F1C99D0F}"/>
              </a:ext>
            </a:extLst>
          </p:cNvPr>
          <p:cNvSpPr txBox="1"/>
          <p:nvPr/>
        </p:nvSpPr>
        <p:spPr>
          <a:xfrm>
            <a:off x="262112" y="150966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0</a:t>
            </a:r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41C8D5-EF02-4417-A6EF-C96BA95E8843}"/>
              </a:ext>
            </a:extLst>
          </p:cNvPr>
          <p:cNvSpPr txBox="1"/>
          <p:nvPr/>
        </p:nvSpPr>
        <p:spPr>
          <a:xfrm>
            <a:off x="274923" y="2717177"/>
            <a:ext cx="92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Step 1</a:t>
            </a:r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162C73-6A56-4F93-8CE9-4428C5D81406}"/>
              </a:ext>
            </a:extLst>
          </p:cNvPr>
          <p:cNvSpPr txBox="1"/>
          <p:nvPr/>
        </p:nvSpPr>
        <p:spPr>
          <a:xfrm>
            <a:off x="257956" y="3771492"/>
            <a:ext cx="92219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E52BF6-F3CE-4B7C-BA6D-7AB41DD5A0DD}"/>
              </a:ext>
            </a:extLst>
          </p:cNvPr>
          <p:cNvSpPr txBox="1"/>
          <p:nvPr/>
        </p:nvSpPr>
        <p:spPr>
          <a:xfrm>
            <a:off x="274923" y="5056301"/>
            <a:ext cx="92219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Step 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FCA4E0-EA86-467C-9397-DE7460E7B5F9}"/>
              </a:ext>
            </a:extLst>
          </p:cNvPr>
          <p:cNvSpPr txBox="1"/>
          <p:nvPr/>
        </p:nvSpPr>
        <p:spPr>
          <a:xfrm rot="1836860">
            <a:off x="9465105" y="559539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3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16D5BBCB-6F19-4A0D-9FA9-041CD4012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08805"/>
              </p:ext>
            </p:extLst>
          </p:nvPr>
        </p:nvGraphicFramePr>
        <p:xfrm>
          <a:off x="6774365" y="2310640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DA2F77A4-13DA-45FC-BD96-F74B6D408388}"/>
              </a:ext>
            </a:extLst>
          </p:cNvPr>
          <p:cNvSpPr txBox="1"/>
          <p:nvPr/>
        </p:nvSpPr>
        <p:spPr>
          <a:xfrm>
            <a:off x="8224584" y="2015529"/>
            <a:ext cx="138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/>
              <a:t>Wish</a:t>
            </a:r>
            <a:r>
              <a:rPr lang="fi-FI" b="1" dirty="0"/>
              <a:t> </a:t>
            </a:r>
            <a:r>
              <a:rPr lang="fi-FI" b="1" dirty="0" err="1"/>
              <a:t>list</a:t>
            </a:r>
            <a:endParaRPr lang="en-GB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F6E47-D454-49DF-B086-0B21279EBDF8}"/>
              </a:ext>
            </a:extLst>
          </p:cNvPr>
          <p:cNvSpPr/>
          <p:nvPr/>
        </p:nvSpPr>
        <p:spPr>
          <a:xfrm>
            <a:off x="6774365" y="2494000"/>
            <a:ext cx="4608874" cy="3446921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68AD3143-FE19-4FD4-A48D-304F45FF0F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263710"/>
              </p:ext>
            </p:extLst>
          </p:nvPr>
        </p:nvGraphicFramePr>
        <p:xfrm>
          <a:off x="6751312" y="3416149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AF0ADCA-C123-4412-9B4E-DB7DA79BEBE8}"/>
              </a:ext>
            </a:extLst>
          </p:cNvPr>
          <p:cNvSpPr txBox="1"/>
          <p:nvPr/>
        </p:nvSpPr>
        <p:spPr>
          <a:xfrm>
            <a:off x="10972800" y="3086509"/>
            <a:ext cx="41043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C000"/>
                </a:solidFill>
              </a:rPr>
              <a:t>1</a:t>
            </a:r>
          </a:p>
          <a:p>
            <a:r>
              <a:rPr lang="fi-FI" dirty="0">
                <a:solidFill>
                  <a:srgbClr val="FFC000"/>
                </a:solidFill>
              </a:rPr>
              <a:t>2</a:t>
            </a:r>
          </a:p>
          <a:p>
            <a:endParaRPr lang="fi-FI" dirty="0">
              <a:solidFill>
                <a:srgbClr val="FFC000"/>
              </a:solidFill>
            </a:endParaRPr>
          </a:p>
          <a:p>
            <a:r>
              <a:rPr lang="fi-FI" dirty="0">
                <a:solidFill>
                  <a:srgbClr val="FFC000"/>
                </a:solidFill>
              </a:rPr>
              <a:t>3</a:t>
            </a:r>
          </a:p>
          <a:p>
            <a:r>
              <a:rPr lang="fi-FI" dirty="0">
                <a:solidFill>
                  <a:srgbClr val="FFC000"/>
                </a:solidFill>
              </a:rPr>
              <a:t>4</a:t>
            </a:r>
          </a:p>
          <a:p>
            <a:r>
              <a:rPr lang="fi-FI" dirty="0">
                <a:solidFill>
                  <a:srgbClr val="FFC000"/>
                </a:solidFill>
              </a:rPr>
              <a:t>5</a:t>
            </a:r>
          </a:p>
          <a:p>
            <a:endParaRPr lang="fi-FI" sz="1400" dirty="0">
              <a:solidFill>
                <a:srgbClr val="FFC000"/>
              </a:solidFill>
            </a:endParaRPr>
          </a:p>
          <a:p>
            <a:endParaRPr lang="fi-FI" sz="1050" dirty="0">
              <a:solidFill>
                <a:srgbClr val="FFC000"/>
              </a:solidFill>
            </a:endParaRPr>
          </a:p>
          <a:p>
            <a:r>
              <a:rPr lang="fi-FI" dirty="0">
                <a:solidFill>
                  <a:srgbClr val="FFC000"/>
                </a:solidFill>
              </a:rPr>
              <a:t>6</a:t>
            </a:r>
          </a:p>
          <a:p>
            <a:r>
              <a:rPr lang="fi-FI" dirty="0">
                <a:solidFill>
                  <a:srgbClr val="FFC000"/>
                </a:solidFill>
              </a:rPr>
              <a:t>7</a:t>
            </a:r>
            <a:endParaRPr lang="en-GB" dirty="0">
              <a:solidFill>
                <a:srgbClr val="FFC000"/>
              </a:solidFill>
            </a:endParaRP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4C4F9BC9-10D2-4FC3-9433-6B71E28A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6171457"/>
              </p:ext>
            </p:extLst>
          </p:nvPr>
        </p:nvGraphicFramePr>
        <p:xfrm>
          <a:off x="6751312" y="4499149"/>
          <a:ext cx="4004473" cy="196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B93DACC3-DBBA-4FFF-B288-900B9AFDB0BD}"/>
              </a:ext>
            </a:extLst>
          </p:cNvPr>
          <p:cNvSpPr/>
          <p:nvPr/>
        </p:nvSpPr>
        <p:spPr>
          <a:xfrm>
            <a:off x="1384230" y="1272981"/>
            <a:ext cx="1714500" cy="9951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err="1">
                <a:solidFill>
                  <a:schemeClr val="tx2"/>
                </a:solidFill>
              </a:rPr>
              <a:t>Study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the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tradeoffs</a:t>
            </a:r>
            <a:r>
              <a:rPr lang="fi-FI" sz="1400" b="1" dirty="0">
                <a:solidFill>
                  <a:schemeClr val="tx2"/>
                </a:solidFill>
              </a:rPr>
              <a:t> &amp; </a:t>
            </a:r>
            <a:r>
              <a:rPr lang="fi-FI" sz="1400" b="1" dirty="0" err="1">
                <a:solidFill>
                  <a:schemeClr val="tx2"/>
                </a:solidFill>
              </a:rPr>
              <a:t>add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solutions</a:t>
            </a:r>
            <a:r>
              <a:rPr lang="fi-FI" sz="1400" b="1" dirty="0">
                <a:solidFill>
                  <a:schemeClr val="tx2"/>
                </a:solidFill>
              </a:rPr>
              <a:t> to </a:t>
            </a:r>
            <a:r>
              <a:rPr lang="fi-FI" sz="1400" b="1" dirty="0" err="1">
                <a:solidFill>
                  <a:schemeClr val="tx2"/>
                </a:solidFill>
              </a:rPr>
              <a:t>the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wish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list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398073-88CF-450D-8CFC-9806F579447C}"/>
              </a:ext>
            </a:extLst>
          </p:cNvPr>
          <p:cNvSpPr/>
          <p:nvPr/>
        </p:nvSpPr>
        <p:spPr>
          <a:xfrm>
            <a:off x="1384230" y="3563401"/>
            <a:ext cx="1714500" cy="99511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Robustness analysis of the selected solutions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3" name="Flowchart: Decision 42">
            <a:extLst>
              <a:ext uri="{FF2B5EF4-FFF2-40B4-BE49-F238E27FC236}">
                <a16:creationId xmlns:a16="http://schemas.microsoft.com/office/drawing/2014/main" id="{8F234264-685B-4BC5-B954-021BE9C04F17}"/>
              </a:ext>
            </a:extLst>
          </p:cNvPr>
          <p:cNvSpPr/>
          <p:nvPr/>
        </p:nvSpPr>
        <p:spPr>
          <a:xfrm>
            <a:off x="1477747" y="2519808"/>
            <a:ext cx="1527465" cy="815686"/>
          </a:xfrm>
          <a:prstGeom prst="flowChartDecisi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0" dirty="0">
                <a:solidFill>
                  <a:schemeClr val="tx2"/>
                </a:solidFill>
                <a:effectLst/>
              </a:rPr>
              <a:t>Robustness?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A94EE98-EC89-4045-824F-394D907F2F8D}"/>
              </a:ext>
            </a:extLst>
          </p:cNvPr>
          <p:cNvSpPr/>
          <p:nvPr/>
        </p:nvSpPr>
        <p:spPr>
          <a:xfrm>
            <a:off x="3682353" y="2679307"/>
            <a:ext cx="1714500" cy="49668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2a. New </a:t>
            </a:r>
            <a:r>
              <a:rPr lang="fi-FI" sz="1400" b="1" dirty="0" err="1">
                <a:solidFill>
                  <a:schemeClr val="tx2"/>
                </a:solidFill>
              </a:rPr>
              <a:t>preferences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AD35625-A9BA-48EB-9F44-62F7410EEB65}"/>
              </a:ext>
            </a:extLst>
          </p:cNvPr>
          <p:cNvSpPr/>
          <p:nvPr/>
        </p:nvSpPr>
        <p:spPr>
          <a:xfrm>
            <a:off x="3682353" y="1522195"/>
            <a:ext cx="1714500" cy="49668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2b. New </a:t>
            </a:r>
            <a:r>
              <a:rPr lang="fi-FI" sz="1400" b="1" dirty="0" err="1">
                <a:solidFill>
                  <a:schemeClr val="tx2"/>
                </a:solidFill>
              </a:rPr>
              <a:t>solutions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47" name="Flowchart: Decision 46">
            <a:extLst>
              <a:ext uri="{FF2B5EF4-FFF2-40B4-BE49-F238E27FC236}">
                <a16:creationId xmlns:a16="http://schemas.microsoft.com/office/drawing/2014/main" id="{DDB13A62-3A94-41A0-BF6B-8F5D03554663}"/>
              </a:ext>
            </a:extLst>
          </p:cNvPr>
          <p:cNvSpPr/>
          <p:nvPr/>
        </p:nvSpPr>
        <p:spPr>
          <a:xfrm>
            <a:off x="1199789" y="4786425"/>
            <a:ext cx="2083379" cy="995116"/>
          </a:xfrm>
          <a:prstGeom prst="flowChartDecisi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0" dirty="0">
                <a:solidFill>
                  <a:schemeClr val="tx2"/>
                </a:solidFill>
                <a:effectLst/>
              </a:rPr>
              <a:t>Satisfied with a solution?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8CB5974-2631-4319-8FEA-85CEF439EDCD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>
            <a:off x="2241480" y="2268098"/>
            <a:ext cx="0" cy="25171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97F846D-1197-432E-A548-DDE89DBC9094}"/>
              </a:ext>
            </a:extLst>
          </p:cNvPr>
          <p:cNvCxnSpPr>
            <a:stCxn id="43" idx="2"/>
            <a:endCxn id="41" idx="0"/>
          </p:cNvCxnSpPr>
          <p:nvPr/>
        </p:nvCxnSpPr>
        <p:spPr>
          <a:xfrm>
            <a:off x="2241480" y="3335494"/>
            <a:ext cx="0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A889F1-FECE-4B72-A7EA-A73E0221BE56}"/>
              </a:ext>
            </a:extLst>
          </p:cNvPr>
          <p:cNvCxnSpPr>
            <a:stCxn id="41" idx="2"/>
            <a:endCxn id="47" idx="0"/>
          </p:cNvCxnSpPr>
          <p:nvPr/>
        </p:nvCxnSpPr>
        <p:spPr>
          <a:xfrm flipH="1">
            <a:off x="2241479" y="4558518"/>
            <a:ext cx="1" cy="22790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424C24C5-EBB5-4676-9B2F-E004ADD1EB1D}"/>
              </a:ext>
            </a:extLst>
          </p:cNvPr>
          <p:cNvSpPr/>
          <p:nvPr/>
        </p:nvSpPr>
        <p:spPr>
          <a:xfrm>
            <a:off x="1833768" y="5942418"/>
            <a:ext cx="815424" cy="42052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tx2"/>
                </a:solidFill>
              </a:rPr>
              <a:t>Stop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A8A9B76-DD59-4FE3-9C84-69D7978AEE7A}"/>
              </a:ext>
            </a:extLst>
          </p:cNvPr>
          <p:cNvCxnSpPr>
            <a:stCxn id="47" idx="2"/>
            <a:endCxn id="52" idx="0"/>
          </p:cNvCxnSpPr>
          <p:nvPr/>
        </p:nvCxnSpPr>
        <p:spPr>
          <a:xfrm>
            <a:off x="2241479" y="5781541"/>
            <a:ext cx="1" cy="16087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2BB8A4A-A695-49B0-8FD7-49A8D612E413}"/>
              </a:ext>
            </a:extLst>
          </p:cNvPr>
          <p:cNvCxnSpPr>
            <a:stCxn id="43" idx="3"/>
            <a:endCxn id="45" idx="1"/>
          </p:cNvCxnSpPr>
          <p:nvPr/>
        </p:nvCxnSpPr>
        <p:spPr>
          <a:xfrm>
            <a:off x="3005212" y="2927651"/>
            <a:ext cx="677141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64CD944-FF92-4F8D-829B-B9F2BD3E392B}"/>
              </a:ext>
            </a:extLst>
          </p:cNvPr>
          <p:cNvCxnSpPr>
            <a:stCxn id="45" idx="0"/>
            <a:endCxn id="46" idx="2"/>
          </p:cNvCxnSpPr>
          <p:nvPr/>
        </p:nvCxnSpPr>
        <p:spPr>
          <a:xfrm flipV="1">
            <a:off x="4539603" y="2018883"/>
            <a:ext cx="0" cy="66042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1AB595C-5AFF-4395-A4D6-9D7FE7462A09}"/>
              </a:ext>
            </a:extLst>
          </p:cNvPr>
          <p:cNvCxnSpPr>
            <a:cxnSpLocks/>
            <a:stCxn id="46" idx="1"/>
            <a:endCxn id="39" idx="3"/>
          </p:cNvCxnSpPr>
          <p:nvPr/>
        </p:nvCxnSpPr>
        <p:spPr>
          <a:xfrm flipH="1">
            <a:off x="3098730" y="1770539"/>
            <a:ext cx="583623" cy="1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AB3F1B-7EA6-4083-84DA-2E2710BB908C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4539603" y="3175995"/>
            <a:ext cx="0" cy="209464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F809523-B1A6-4CCF-9E51-EA4AD27594AC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3283168" y="5270642"/>
            <a:ext cx="1256435" cy="1334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E9D6A14-2FA7-4647-B866-B7DC8288A715}"/>
              </a:ext>
            </a:extLst>
          </p:cNvPr>
          <p:cNvSpPr txBox="1"/>
          <p:nvPr/>
        </p:nvSpPr>
        <p:spPr>
          <a:xfrm>
            <a:off x="3105368" y="2629690"/>
            <a:ext cx="477982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tx1"/>
                </a:solidFill>
              </a:rPr>
              <a:t>no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43224B3-34DC-473F-97BB-C6DBC5074F3E}"/>
              </a:ext>
            </a:extLst>
          </p:cNvPr>
          <p:cNvSpPr txBox="1"/>
          <p:nvPr/>
        </p:nvSpPr>
        <p:spPr>
          <a:xfrm>
            <a:off x="3632996" y="4951721"/>
            <a:ext cx="477982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tx1"/>
                </a:solidFill>
              </a:rPr>
              <a:t>no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179D64F-8EDF-4434-921A-9B8FE35087D9}"/>
              </a:ext>
            </a:extLst>
          </p:cNvPr>
          <p:cNvSpPr txBox="1"/>
          <p:nvPr/>
        </p:nvSpPr>
        <p:spPr>
          <a:xfrm>
            <a:off x="2322273" y="3277649"/>
            <a:ext cx="69446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tx1"/>
                </a:solidFill>
              </a:rPr>
              <a:t>yes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DB3358-DDBE-4E15-806A-6D164E927397}"/>
              </a:ext>
            </a:extLst>
          </p:cNvPr>
          <p:cNvSpPr txBox="1"/>
          <p:nvPr/>
        </p:nvSpPr>
        <p:spPr>
          <a:xfrm>
            <a:off x="2402531" y="5674567"/>
            <a:ext cx="69446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tx1"/>
                </a:solidFill>
              </a:rPr>
              <a:t>yes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C7D1A4-BAAD-46AC-AF8A-81461F56EFAE}"/>
              </a:ext>
            </a:extLst>
          </p:cNvPr>
          <p:cNvSpPr/>
          <p:nvPr/>
        </p:nvSpPr>
        <p:spPr>
          <a:xfrm>
            <a:off x="10949747" y="5425633"/>
            <a:ext cx="323551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DEFE540-EB8B-4C2E-BC38-7D117C2E7A1D}"/>
              </a:ext>
            </a:extLst>
          </p:cNvPr>
          <p:cNvSpPr/>
          <p:nvPr/>
        </p:nvSpPr>
        <p:spPr>
          <a:xfrm>
            <a:off x="10960536" y="5125046"/>
            <a:ext cx="323551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1E7000C-9776-4D14-BEBC-EF93C766B342}"/>
              </a:ext>
            </a:extLst>
          </p:cNvPr>
          <p:cNvSpPr/>
          <p:nvPr/>
        </p:nvSpPr>
        <p:spPr>
          <a:xfrm>
            <a:off x="10962011" y="4225772"/>
            <a:ext cx="323551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90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6"/>
    </mc:Choice>
    <mc:Fallback>
      <p:transition spd="slow" advTm="737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6325602" y="762709"/>
            <a:ext cx="4588873" cy="2230027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3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35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386911" y="-89317"/>
            <a:ext cx="11009137" cy="882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pPr algn="l"/>
            <a:r>
              <a:rPr lang="fi-FI" sz="3200" dirty="0" err="1">
                <a:solidFill>
                  <a:srgbClr val="002060"/>
                </a:solidFill>
              </a:rPr>
              <a:t>The</a:t>
            </a:r>
            <a:r>
              <a:rPr lang="fi-FI" sz="3200" dirty="0">
                <a:solidFill>
                  <a:srgbClr val="002060"/>
                </a:solidFill>
              </a:rPr>
              <a:t> </a:t>
            </a:r>
            <a:r>
              <a:rPr lang="fi-FI" sz="3200" dirty="0" err="1">
                <a:solidFill>
                  <a:srgbClr val="002060"/>
                </a:solidFill>
              </a:rPr>
              <a:t>proposed</a:t>
            </a:r>
            <a:r>
              <a:rPr lang="fi-FI" sz="3200" dirty="0">
                <a:solidFill>
                  <a:srgbClr val="002060"/>
                </a:solidFill>
              </a:rPr>
              <a:t> </a:t>
            </a:r>
            <a:r>
              <a:rPr lang="en-GB" sz="3200" dirty="0">
                <a:solidFill>
                  <a:srgbClr val="002060"/>
                </a:solidFill>
              </a:rPr>
              <a:t>two-phase interactive framework</a:t>
            </a:r>
            <a:r>
              <a:rPr lang="fi-FI" sz="3200" dirty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39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40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52" name="Rectangle 174">
            <a:extLst>
              <a:ext uri="{FF2B5EF4-FFF2-40B4-BE49-F238E27FC236}">
                <a16:creationId xmlns:a16="http://schemas.microsoft.com/office/drawing/2014/main" id="{7142E5BE-923B-4E10-B493-CF140A24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963" y="971671"/>
            <a:ext cx="3803833" cy="421495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53" name="Rectangle 176">
            <a:extLst>
              <a:ext uri="{FF2B5EF4-FFF2-40B4-BE49-F238E27FC236}">
                <a16:creationId xmlns:a16="http://schemas.microsoft.com/office/drawing/2014/main" id="{28D11749-0EDD-430A-8BDD-22F08316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156" y="951342"/>
            <a:ext cx="3876057" cy="268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1a.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Decision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problem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definition</a:t>
            </a:r>
          </a:p>
        </p:txBody>
      </p:sp>
      <p:sp>
        <p:nvSpPr>
          <p:cNvPr id="54" name="Rectangle 186">
            <a:extLst>
              <a:ext uri="{FF2B5EF4-FFF2-40B4-BE49-F238E27FC236}">
                <a16:creationId xmlns:a16="http://schemas.microsoft.com/office/drawing/2014/main" id="{0A48C4DC-A834-4F29-9BCC-CB2F4CBCB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132" y="1176242"/>
            <a:ext cx="3802965" cy="4214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>
              <a:lnSpc>
                <a:spcPct val="110000"/>
              </a:lnSpc>
            </a:pP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Decision variables, objectives, constraints, </a:t>
            </a:r>
          </a:p>
          <a:p>
            <a:pPr lvl="0" algn="ctr">
              <a:lnSpc>
                <a:spcPct val="110000"/>
              </a:lnSpc>
            </a:pP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uncertain factors, robustness measures</a:t>
            </a:r>
            <a:endParaRPr lang="fi-FI" sz="9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1" name="Straight Arrow Connector 447">
            <a:extLst>
              <a:ext uri="{FF2B5EF4-FFF2-40B4-BE49-F238E27FC236}">
                <a16:creationId xmlns:a16="http://schemas.microsoft.com/office/drawing/2014/main" id="{3D2E0FA6-6439-4E21-81C4-D212AE65DF5A}"/>
              </a:ext>
            </a:extLst>
          </p:cNvPr>
          <p:cNvCxnSpPr>
            <a:cxnSpLocks/>
            <a:endCxn id="134" idx="3"/>
          </p:cNvCxnSpPr>
          <p:nvPr/>
        </p:nvCxnSpPr>
        <p:spPr>
          <a:xfrm flipH="1" flipV="1">
            <a:off x="10914475" y="1877723"/>
            <a:ext cx="214409" cy="2720543"/>
          </a:xfrm>
          <a:prstGeom prst="bentConnector3">
            <a:avLst>
              <a:gd name="adj1" fmla="val -150360"/>
            </a:avLst>
          </a:prstGeom>
          <a:ln w="19050">
            <a:solidFill>
              <a:schemeClr val="accent3"/>
            </a:solidFill>
            <a:prstDash val="lgDashDot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EE17560E-2C8D-4C03-9A8B-113CB900627E}"/>
              </a:ext>
            </a:extLst>
          </p:cNvPr>
          <p:cNvSpPr/>
          <p:nvPr/>
        </p:nvSpPr>
        <p:spPr>
          <a:xfrm rot="16200000">
            <a:off x="5029843" y="1614543"/>
            <a:ext cx="15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Phase 1: </a:t>
            </a:r>
          </a:p>
          <a:p>
            <a:pPr algn="ctr"/>
            <a:r>
              <a:rPr lang="en-US" sz="1200" b="1" dirty="0">
                <a:solidFill>
                  <a:schemeClr val="accent2"/>
                </a:solidFill>
              </a:rPr>
              <a:t>Scoping the model</a:t>
            </a:r>
            <a:endParaRPr lang="fi-FI" sz="1200" dirty="0">
              <a:solidFill>
                <a:schemeClr val="accent2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9155EF4-226B-4F3B-ACFA-280D08AE1EC1}"/>
              </a:ext>
            </a:extLst>
          </p:cNvPr>
          <p:cNvSpPr/>
          <p:nvPr/>
        </p:nvSpPr>
        <p:spPr>
          <a:xfrm rot="16200000">
            <a:off x="4437534" y="4433536"/>
            <a:ext cx="2686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Phase 2:</a:t>
            </a:r>
          </a:p>
          <a:p>
            <a:pPr algn="ctr"/>
            <a:r>
              <a:rPr lang="en-US" sz="1200" b="1" dirty="0">
                <a:solidFill>
                  <a:schemeClr val="accent2"/>
                </a:solidFill>
              </a:rPr>
              <a:t> Interactive robust decision-making</a:t>
            </a:r>
            <a:endParaRPr lang="fi-FI" sz="1200" dirty="0">
              <a:solidFill>
                <a:schemeClr val="accent2"/>
              </a:solidFill>
            </a:endParaRPr>
          </a:p>
        </p:txBody>
      </p:sp>
      <p:sp>
        <p:nvSpPr>
          <p:cNvPr id="80" name="Rectangle 174">
            <a:extLst>
              <a:ext uri="{FF2B5EF4-FFF2-40B4-BE49-F238E27FC236}">
                <a16:creationId xmlns:a16="http://schemas.microsoft.com/office/drawing/2014/main" id="{5CE5BFE8-EAC6-45F6-A959-D901A6D1C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800" y="1956418"/>
            <a:ext cx="3807891" cy="421494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81" name="Rectangle 176">
            <a:extLst>
              <a:ext uri="{FF2B5EF4-FFF2-40B4-BE49-F238E27FC236}">
                <a16:creationId xmlns:a16="http://schemas.microsoft.com/office/drawing/2014/main" id="{9966FC38-EC0C-4F57-8B28-009BAD554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326" y="1939674"/>
            <a:ext cx="3874701" cy="268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1b.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Scenario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analysis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82" name="Rectangle 186">
            <a:extLst>
              <a:ext uri="{FF2B5EF4-FFF2-40B4-BE49-F238E27FC236}">
                <a16:creationId xmlns:a16="http://schemas.microsoft.com/office/drawing/2014/main" id="{46C8FECC-42F4-4CAC-9682-8E0326F15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800" y="2160987"/>
            <a:ext cx="3807891" cy="626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85750" lvl="0" indent="-285750">
              <a:lnSpc>
                <a:spcPct val="110000"/>
              </a:lnSpc>
              <a:buAutoNum type="romanLcParenBoth"/>
            </a:pP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Scenario generation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</a:p>
          <a:p>
            <a:pPr marL="285750" lvl="0" indent="-285750">
              <a:lnSpc>
                <a:spcPct val="110000"/>
              </a:lnSpc>
              <a:buAutoNum type="romanLcParenBoth"/>
            </a:pP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Feasible regions &amp; ideal values</a:t>
            </a:r>
          </a:p>
          <a:p>
            <a:pPr marL="285750" lvl="0" indent="-285750">
              <a:lnSpc>
                <a:spcPct val="110000"/>
              </a:lnSpc>
              <a:buAutoNum type="romanLcParenBoth"/>
            </a:pP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Vulnerable scenarios</a:t>
            </a:r>
            <a:endParaRPr lang="fi-FI" sz="900" dirty="0">
              <a:solidFill>
                <a:srgbClr val="002957"/>
              </a:solidFill>
              <a:latin typeface="Helvetica"/>
              <a:cs typeface="Helvetica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AE3CCF3-CA1F-4585-B6F0-4BB6DAA5722A}"/>
              </a:ext>
            </a:extLst>
          </p:cNvPr>
          <p:cNvSpPr/>
          <p:nvPr/>
        </p:nvSpPr>
        <p:spPr>
          <a:xfrm>
            <a:off x="6402834" y="3309375"/>
            <a:ext cx="4726050" cy="2512594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3" name="Rectangle 174">
            <a:extLst>
              <a:ext uri="{FF2B5EF4-FFF2-40B4-BE49-F238E27FC236}">
                <a16:creationId xmlns:a16="http://schemas.microsoft.com/office/drawing/2014/main" id="{6DE0458B-8C1C-4AD2-B82C-F0BD64D70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351" y="3494874"/>
            <a:ext cx="3807319" cy="363690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94" name="Rectangle 176">
            <a:extLst>
              <a:ext uri="{FF2B5EF4-FFF2-40B4-BE49-F238E27FC236}">
                <a16:creationId xmlns:a16="http://schemas.microsoft.com/office/drawing/2014/main" id="{24FB9F89-0A8E-4061-88E0-A889B563F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625" y="3465882"/>
            <a:ext cx="3942045" cy="268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2a.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Preferences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expression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95" name="Rectangle 186">
            <a:extLst>
              <a:ext uri="{FF2B5EF4-FFF2-40B4-BE49-F238E27FC236}">
                <a16:creationId xmlns:a16="http://schemas.microsoft.com/office/drawing/2014/main" id="{94840F4F-C889-4253-800C-341B0E1FB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007" y="3685035"/>
            <a:ext cx="3803663" cy="600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400050" lvl="0" indent="-400050">
              <a:lnSpc>
                <a:spcPct val="110000"/>
              </a:lnSpc>
              <a:buAutoNum type="romanLcParenR"/>
            </a:pP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Scenarios to be considered (optional) </a:t>
            </a:r>
          </a:p>
          <a:p>
            <a:pPr marL="285750" lvl="0" indent="-285750">
              <a:lnSpc>
                <a:spcPct val="110000"/>
              </a:lnSpc>
              <a:buAutoNum type="romanLcParenR"/>
            </a:pPr>
            <a:r>
              <a:rPr lang="en-US" sz="1200" dirty="0">
                <a:solidFill>
                  <a:srgbClr val="00295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objective values in selected scenarios</a:t>
            </a:r>
          </a:p>
          <a:p>
            <a:pPr marL="285750" lvl="0" indent="-285750">
              <a:lnSpc>
                <a:spcPct val="110000"/>
              </a:lnSpc>
              <a:buAutoNum type="romanLcParenR"/>
            </a:pPr>
            <a:r>
              <a:rPr lang="en-US" sz="1200" dirty="0">
                <a:solidFill>
                  <a:srgbClr val="00295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 num. of solutions to be compared (optional)</a:t>
            </a:r>
            <a:endParaRPr lang="fi-FI" sz="900" dirty="0">
              <a:solidFill>
                <a:srgbClr val="00295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6" name="Rectangle 174">
            <a:extLst>
              <a:ext uri="{FF2B5EF4-FFF2-40B4-BE49-F238E27FC236}">
                <a16:creationId xmlns:a16="http://schemas.microsoft.com/office/drawing/2014/main" id="{8C405900-ACEA-45D8-BF35-5580EB35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351" y="4489254"/>
            <a:ext cx="3829016" cy="360047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97" name="Rectangle 176">
            <a:extLst>
              <a:ext uri="{FF2B5EF4-FFF2-40B4-BE49-F238E27FC236}">
                <a16:creationId xmlns:a16="http://schemas.microsoft.com/office/drawing/2014/main" id="{8D364533-F92B-46C8-BD50-841C87647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171" y="4448149"/>
            <a:ext cx="3896196" cy="268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2b.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Solution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identification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98" name="Rectangle 186">
            <a:extLst>
              <a:ext uri="{FF2B5EF4-FFF2-40B4-BE49-F238E27FC236}">
                <a16:creationId xmlns:a16="http://schemas.microsoft.com/office/drawing/2014/main" id="{904CEA9C-F108-49C5-8597-6BED131E8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351" y="4664369"/>
            <a:ext cx="3829016" cy="4040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>
              <a:lnSpc>
                <a:spcPct val="110000"/>
              </a:lnSpc>
            </a:pP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Solve a multi-scenario multi-objective</a:t>
            </a:r>
          </a:p>
          <a:p>
            <a:pPr lvl="0" algn="ctr">
              <a:lnSpc>
                <a:spcPct val="110000"/>
              </a:lnSpc>
            </a:pP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optimization problem</a:t>
            </a:r>
          </a:p>
        </p:txBody>
      </p:sp>
      <p:sp>
        <p:nvSpPr>
          <p:cNvPr id="99" name="Rectangle 174">
            <a:extLst>
              <a:ext uri="{FF2B5EF4-FFF2-40B4-BE49-F238E27FC236}">
                <a16:creationId xmlns:a16="http://schemas.microsoft.com/office/drawing/2014/main" id="{2A94461C-CC12-4F74-95DD-4E343667B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351" y="5293265"/>
            <a:ext cx="3829016" cy="330661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100" name="Rectangle 176">
            <a:extLst>
              <a:ext uri="{FF2B5EF4-FFF2-40B4-BE49-F238E27FC236}">
                <a16:creationId xmlns:a16="http://schemas.microsoft.com/office/drawing/2014/main" id="{B26294A5-B4E7-4901-85B1-5A1A459C5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326" y="5267349"/>
            <a:ext cx="3896196" cy="268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2c.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Tradeoffs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analysis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&amp;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decision-making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01" name="Rectangle 186">
            <a:extLst>
              <a:ext uri="{FF2B5EF4-FFF2-40B4-BE49-F238E27FC236}">
                <a16:creationId xmlns:a16="http://schemas.microsoft.com/office/drawing/2014/main" id="{F13D54B4-279E-402E-ACEB-74FCE201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687" y="5512417"/>
            <a:ext cx="3829016" cy="2308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>
              <a:lnSpc>
                <a:spcPct val="110000"/>
              </a:lnSpc>
            </a:pPr>
            <a:r>
              <a:rPr lang="en-US" sz="1200" dirty="0">
                <a:solidFill>
                  <a:srgbClr val="002957"/>
                </a:solidFill>
                <a:latin typeface="Helvetica"/>
                <a:cs typeface="Helvetica"/>
              </a:rPr>
              <a:t>Comparing solutions &amp; tradeoffs/robustness analysis</a:t>
            </a:r>
          </a:p>
        </p:txBody>
      </p:sp>
      <p:cxnSp>
        <p:nvCxnSpPr>
          <p:cNvPr id="102" name="Straight Arrow Connector 447">
            <a:extLst>
              <a:ext uri="{FF2B5EF4-FFF2-40B4-BE49-F238E27FC236}">
                <a16:creationId xmlns:a16="http://schemas.microsoft.com/office/drawing/2014/main" id="{2CD51A69-46FB-462C-8483-82C341F8B144}"/>
              </a:ext>
            </a:extLst>
          </p:cNvPr>
          <p:cNvCxnSpPr>
            <a:cxnSpLocks/>
            <a:stCxn id="101" idx="3"/>
            <a:endCxn id="95" idx="3"/>
          </p:cNvCxnSpPr>
          <p:nvPr/>
        </p:nvCxnSpPr>
        <p:spPr>
          <a:xfrm flipH="1" flipV="1">
            <a:off x="10658670" y="3985059"/>
            <a:ext cx="16033" cy="1642806"/>
          </a:xfrm>
          <a:prstGeom prst="bentConnector3">
            <a:avLst>
              <a:gd name="adj1" fmla="val -1425809"/>
            </a:avLst>
          </a:prstGeom>
          <a:ln w="19050"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1" name="Straight Arrow Connector 447">
            <a:extLst>
              <a:ext uri="{FF2B5EF4-FFF2-40B4-BE49-F238E27FC236}">
                <a16:creationId xmlns:a16="http://schemas.microsoft.com/office/drawing/2014/main" id="{79DCE97D-1C84-4A38-AADA-8C9D64FA1614}"/>
              </a:ext>
            </a:extLst>
          </p:cNvPr>
          <p:cNvCxnSpPr>
            <a:cxnSpLocks/>
            <a:endCxn id="94" idx="0"/>
          </p:cNvCxnSpPr>
          <p:nvPr/>
        </p:nvCxnSpPr>
        <p:spPr>
          <a:xfrm rot="16200000" flipH="1">
            <a:off x="8356953" y="3135186"/>
            <a:ext cx="655041" cy="635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5" name="Down Arrow 128">
            <a:extLst>
              <a:ext uri="{FF2B5EF4-FFF2-40B4-BE49-F238E27FC236}">
                <a16:creationId xmlns:a16="http://schemas.microsoft.com/office/drawing/2014/main" id="{20602AAD-0FCC-4FD2-BFF6-AA69F92C3A7F}"/>
              </a:ext>
            </a:extLst>
          </p:cNvPr>
          <p:cNvSpPr/>
          <p:nvPr/>
        </p:nvSpPr>
        <p:spPr>
          <a:xfrm>
            <a:off x="8562294" y="4285082"/>
            <a:ext cx="250711" cy="18196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6" name="Down Arrow 128">
            <a:extLst>
              <a:ext uri="{FF2B5EF4-FFF2-40B4-BE49-F238E27FC236}">
                <a16:creationId xmlns:a16="http://schemas.microsoft.com/office/drawing/2014/main" id="{E0DB5EC2-54C6-4FAB-B923-D2BD17CBD2FB}"/>
              </a:ext>
            </a:extLst>
          </p:cNvPr>
          <p:cNvSpPr/>
          <p:nvPr/>
        </p:nvSpPr>
        <p:spPr>
          <a:xfrm>
            <a:off x="8565058" y="5077758"/>
            <a:ext cx="250711" cy="19171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Rectangle 174">
            <a:extLst>
              <a:ext uri="{FF2B5EF4-FFF2-40B4-BE49-F238E27FC236}">
                <a16:creationId xmlns:a16="http://schemas.microsoft.com/office/drawing/2014/main" id="{E4770F8E-50C4-C638-F91D-8A522062D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526" y="1382221"/>
            <a:ext cx="1974763" cy="314280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46" name="Rectangle 176">
            <a:extLst>
              <a:ext uri="{FF2B5EF4-FFF2-40B4-BE49-F238E27FC236}">
                <a16:creationId xmlns:a16="http://schemas.microsoft.com/office/drawing/2014/main" id="{D1CC140B-12A7-1785-64D3-4147DB366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02" y="1405729"/>
            <a:ext cx="2092409" cy="268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1.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Model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Specification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47" name="Rectangle 186">
            <a:extLst>
              <a:ext uri="{FF2B5EF4-FFF2-40B4-BE49-F238E27FC236}">
                <a16:creationId xmlns:a16="http://schemas.microsoft.com/office/drawing/2014/main" id="{D2BEBB72-70B8-EAFA-99E8-87369A6C5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526" y="1685642"/>
            <a:ext cx="1974763" cy="3680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>
              <a:lnSpc>
                <a:spcPct val="110000"/>
              </a:lnSpc>
            </a:pPr>
            <a:r>
              <a:rPr lang="en-US" sz="11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objectives, constraints, </a:t>
            </a:r>
          </a:p>
          <a:p>
            <a:pPr lvl="0" algn="ctr">
              <a:lnSpc>
                <a:spcPct val="110000"/>
              </a:lnSpc>
            </a:pPr>
            <a:r>
              <a:rPr lang="en-US" sz="11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uncertainties, robustness, etc.</a:t>
            </a:r>
            <a:endParaRPr lang="fi-FI" sz="1100" b="1" dirty="0">
              <a:solidFill>
                <a:srgbClr val="002957"/>
              </a:solidFill>
              <a:latin typeface="Helvetica"/>
              <a:cs typeface="Helvetica"/>
            </a:endParaRPr>
          </a:p>
        </p:txBody>
      </p:sp>
      <p:sp>
        <p:nvSpPr>
          <p:cNvPr id="48" name="Rectangle 174">
            <a:extLst>
              <a:ext uri="{FF2B5EF4-FFF2-40B4-BE49-F238E27FC236}">
                <a16:creationId xmlns:a16="http://schemas.microsoft.com/office/drawing/2014/main" id="{D87C0E73-2C9F-FAF9-C602-B4E4A6D9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526" y="2317785"/>
            <a:ext cx="1974763" cy="484445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49" name="Rectangle 176">
            <a:extLst>
              <a:ext uri="{FF2B5EF4-FFF2-40B4-BE49-F238E27FC236}">
                <a16:creationId xmlns:a16="http://schemas.microsoft.com/office/drawing/2014/main" id="{968A009B-21CC-CE06-B02D-CCDAE28F9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307" y="2371419"/>
            <a:ext cx="1968982" cy="4517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2.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Solution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identification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50" name="Rectangle 186">
            <a:extLst>
              <a:ext uri="{FF2B5EF4-FFF2-40B4-BE49-F238E27FC236}">
                <a16:creationId xmlns:a16="http://schemas.microsoft.com/office/drawing/2014/main" id="{A1188955-6950-7074-ABC9-28022C5A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526" y="2809622"/>
            <a:ext cx="1974763" cy="6500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Using a multi-</a:t>
            </a:r>
            <a:r>
              <a:rPr lang="fi-FI" sz="1100" dirty="0" err="1">
                <a:solidFill>
                  <a:srgbClr val="002957"/>
                </a:solidFill>
                <a:latin typeface="Helvetica"/>
                <a:cs typeface="Helvetica"/>
              </a:rPr>
              <a:t>objective</a:t>
            </a: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(</a:t>
            </a:r>
            <a:r>
              <a:rPr lang="fi-FI" sz="1100" dirty="0" err="1">
                <a:solidFill>
                  <a:srgbClr val="002957"/>
                </a:solidFill>
                <a:latin typeface="Helvetica"/>
                <a:cs typeface="Helvetica"/>
              </a:rPr>
              <a:t>evolutionary</a:t>
            </a: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) </a:t>
            </a:r>
            <a:r>
              <a:rPr lang="fi-FI" sz="1100" dirty="0" err="1">
                <a:solidFill>
                  <a:srgbClr val="002957"/>
                </a:solidFill>
                <a:latin typeface="Helvetica"/>
                <a:cs typeface="Helvetica"/>
              </a:rPr>
              <a:t>method</a:t>
            </a: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  </a:t>
            </a:r>
            <a:r>
              <a:rPr lang="fi-FI" sz="1100" dirty="0" err="1">
                <a:solidFill>
                  <a:srgbClr val="002957"/>
                </a:solidFill>
                <a:latin typeface="Helvetica"/>
                <a:cs typeface="Helvetica"/>
              </a:rPr>
              <a:t>with</a:t>
            </a: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a </a:t>
            </a:r>
            <a:r>
              <a:rPr lang="fi-FI" sz="1100" dirty="0" err="1">
                <a:solidFill>
                  <a:srgbClr val="002957"/>
                </a:solidFill>
                <a:latin typeface="Helvetica"/>
                <a:cs typeface="Helvetica"/>
              </a:rPr>
              <a:t>reference</a:t>
            </a: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 </a:t>
            </a:r>
            <a:r>
              <a:rPr lang="fi-FI" sz="1100" dirty="0" err="1">
                <a:solidFill>
                  <a:srgbClr val="002957"/>
                </a:solidFill>
                <a:latin typeface="Helvetica"/>
                <a:cs typeface="Helvetica"/>
              </a:rPr>
              <a:t>scenario</a:t>
            </a: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 (at a </a:t>
            </a:r>
            <a:r>
              <a:rPr lang="fi-FI" sz="1100" dirty="0" err="1">
                <a:solidFill>
                  <a:srgbClr val="002957"/>
                </a:solidFill>
                <a:latin typeface="Helvetica"/>
                <a:cs typeface="Helvetica"/>
              </a:rPr>
              <a:t>time</a:t>
            </a:r>
            <a:r>
              <a:rPr lang="fi-FI" sz="1100" dirty="0">
                <a:solidFill>
                  <a:srgbClr val="002957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51" name="Rectangle 174">
            <a:extLst>
              <a:ext uri="{FF2B5EF4-FFF2-40B4-BE49-F238E27FC236}">
                <a16:creationId xmlns:a16="http://schemas.microsoft.com/office/drawing/2014/main" id="{03F4218D-6765-D0EE-D6F9-BD04E44E8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349" y="3827836"/>
            <a:ext cx="1974763" cy="406881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55" name="Rectangle 176">
            <a:extLst>
              <a:ext uri="{FF2B5EF4-FFF2-40B4-BE49-F238E27FC236}">
                <a16:creationId xmlns:a16="http://schemas.microsoft.com/office/drawing/2014/main" id="{8376EDB1-1C3C-8885-EDA1-59E603665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746" y="3825136"/>
            <a:ext cx="1963201" cy="4517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3.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Robustness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analysis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56" name="Rectangle 186">
            <a:extLst>
              <a:ext uri="{FF2B5EF4-FFF2-40B4-BE49-F238E27FC236}">
                <a16:creationId xmlns:a16="http://schemas.microsoft.com/office/drawing/2014/main" id="{FCF54177-10C6-236E-8366-4D98F0DF0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349" y="4233469"/>
            <a:ext cx="1974763" cy="504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 kern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57" name="Rectangle 168">
            <a:extLst>
              <a:ext uri="{FF2B5EF4-FFF2-40B4-BE49-F238E27FC236}">
                <a16:creationId xmlns:a16="http://schemas.microsoft.com/office/drawing/2014/main" id="{4F320247-42CC-67A3-C867-1C4D7F51D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567" y="4257097"/>
            <a:ext cx="2166069" cy="443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i-FI" sz="1100" dirty="0">
                <a:solidFill>
                  <a:schemeClr val="tx2"/>
                </a:solidFill>
                <a:latin typeface="Helvetica"/>
                <a:cs typeface="Helvetica"/>
              </a:rPr>
              <a:t>(</a:t>
            </a:r>
            <a:r>
              <a:rPr lang="fi-FI" sz="1100" dirty="0" err="1">
                <a:solidFill>
                  <a:schemeClr val="tx2"/>
                </a:solidFill>
                <a:latin typeface="Helvetica"/>
                <a:cs typeface="Helvetica"/>
              </a:rPr>
              <a:t>Re</a:t>
            </a:r>
            <a:r>
              <a:rPr lang="fi-FI" sz="1100" dirty="0">
                <a:solidFill>
                  <a:schemeClr val="tx2"/>
                </a:solidFill>
                <a:latin typeface="Helvetica"/>
                <a:cs typeface="Helvetica"/>
              </a:rPr>
              <a:t>-)</a:t>
            </a:r>
            <a:r>
              <a:rPr lang="fi-FI" sz="1100" dirty="0" err="1">
                <a:solidFill>
                  <a:schemeClr val="tx2"/>
                </a:solidFill>
                <a:latin typeface="Helvetica"/>
                <a:cs typeface="Helvetica"/>
              </a:rPr>
              <a:t>evaluation</a:t>
            </a:r>
            <a:r>
              <a:rPr lang="fi-FI" sz="1100" dirty="0">
                <a:solidFill>
                  <a:schemeClr val="tx2"/>
                </a:solidFill>
                <a:latin typeface="Helvetica"/>
                <a:cs typeface="Helvetica"/>
              </a:rPr>
              <a:t> </a:t>
            </a:r>
            <a:r>
              <a:rPr lang="fi-FI" sz="1100" dirty="0" err="1">
                <a:solidFill>
                  <a:schemeClr val="tx2"/>
                </a:solidFill>
                <a:latin typeface="Helvetica"/>
                <a:cs typeface="Helvetica"/>
              </a:rPr>
              <a:t>over</a:t>
            </a:r>
            <a:r>
              <a:rPr lang="fi-FI" sz="1100" dirty="0">
                <a:solidFill>
                  <a:schemeClr val="tx2"/>
                </a:solidFill>
                <a:latin typeface="Helvetica"/>
                <a:cs typeface="Helvetica"/>
              </a:rPr>
              <a:t> a</a:t>
            </a:r>
          </a:p>
          <a:p>
            <a:pPr algn="ctr">
              <a:lnSpc>
                <a:spcPct val="110000"/>
              </a:lnSpc>
            </a:pPr>
            <a:r>
              <a:rPr lang="fi-FI" sz="1100" dirty="0">
                <a:solidFill>
                  <a:schemeClr val="tx2"/>
                </a:solidFill>
                <a:latin typeface="Helvetica"/>
                <a:cs typeface="Helvetica"/>
              </a:rPr>
              <a:t> </a:t>
            </a:r>
            <a:r>
              <a:rPr lang="fi-FI" sz="1100" dirty="0" err="1">
                <a:solidFill>
                  <a:schemeClr val="tx2"/>
                </a:solidFill>
                <a:latin typeface="Helvetica"/>
                <a:cs typeface="Helvetica"/>
              </a:rPr>
              <a:t>wide</a:t>
            </a:r>
            <a:r>
              <a:rPr lang="fi-FI" sz="1100" dirty="0">
                <a:solidFill>
                  <a:schemeClr val="tx2"/>
                </a:solidFill>
                <a:latin typeface="Helvetica"/>
                <a:cs typeface="Helvetica"/>
              </a:rPr>
              <a:t> </a:t>
            </a:r>
            <a:r>
              <a:rPr lang="fi-FI" sz="1100" dirty="0" err="1">
                <a:solidFill>
                  <a:schemeClr val="tx2"/>
                </a:solidFill>
                <a:latin typeface="Helvetica"/>
                <a:cs typeface="Helvetica"/>
              </a:rPr>
              <a:t>variaty</a:t>
            </a:r>
            <a:r>
              <a:rPr lang="fi-FI" sz="1100" dirty="0">
                <a:solidFill>
                  <a:schemeClr val="tx2"/>
                </a:solidFill>
                <a:latin typeface="Helvetica"/>
                <a:cs typeface="Helvetica"/>
              </a:rPr>
              <a:t> of </a:t>
            </a:r>
            <a:r>
              <a:rPr lang="fi-FI" sz="1100" dirty="0" err="1">
                <a:solidFill>
                  <a:schemeClr val="tx2"/>
                </a:solidFill>
                <a:latin typeface="Helvetica"/>
                <a:cs typeface="Helvetica"/>
              </a:rPr>
              <a:t>scenarios</a:t>
            </a:r>
            <a:endParaRPr lang="fi-FI" sz="11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58" name="Rectangle 174">
            <a:extLst>
              <a:ext uri="{FF2B5EF4-FFF2-40B4-BE49-F238E27FC236}">
                <a16:creationId xmlns:a16="http://schemas.microsoft.com/office/drawing/2014/main" id="{46463FBB-F3B0-7786-2778-52B1E6155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231" y="5095526"/>
            <a:ext cx="1974763" cy="314280"/>
          </a:xfrm>
          <a:prstGeom prst="rect">
            <a:avLst/>
          </a:prstGeom>
          <a:solidFill>
            <a:srgbClr val="F1563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kern="0" dirty="0">
              <a:solidFill>
                <a:sysClr val="windowText" lastClr="000000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59" name="Rectangle 176">
            <a:extLst>
              <a:ext uri="{FF2B5EF4-FFF2-40B4-BE49-F238E27FC236}">
                <a16:creationId xmlns:a16="http://schemas.microsoft.com/office/drawing/2014/main" id="{3EAC3C10-9FD1-586D-2F57-1282B164F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730" y="5137724"/>
            <a:ext cx="2086893" cy="268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4.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Scenario</a:t>
            </a:r>
            <a:r>
              <a:rPr lang="fi-FI" sz="1400" b="1" kern="0" dirty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fi-FI" sz="1400" b="1" kern="0" dirty="0" err="1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Discovery</a:t>
            </a:r>
            <a:endParaRPr lang="fi-FI" sz="1400" b="1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0" name="Rectangle 186">
            <a:extLst>
              <a:ext uri="{FF2B5EF4-FFF2-40B4-BE49-F238E27FC236}">
                <a16:creationId xmlns:a16="http://schemas.microsoft.com/office/drawing/2014/main" id="{D1A2C098-E1F3-F9C1-BDE0-0F59E0ECC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231" y="5409805"/>
            <a:ext cx="1974763" cy="212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i-FI" sz="1100" kern="0" dirty="0" err="1">
                <a:solidFill>
                  <a:schemeClr val="tx2"/>
                </a:solidFill>
                <a:latin typeface="Helvetica" pitchFamily="34" charset="0"/>
                <a:ea typeface="ＭＳ Ｐゴシック"/>
              </a:rPr>
              <a:t>Identify</a:t>
            </a:r>
            <a:r>
              <a:rPr lang="fi-FI" sz="1100" kern="0" dirty="0">
                <a:solidFill>
                  <a:schemeClr val="tx2"/>
                </a:solidFill>
                <a:latin typeface="Helvetica" pitchFamily="34" charset="0"/>
                <a:ea typeface="ＭＳ Ｐゴシック"/>
              </a:rPr>
              <a:t> </a:t>
            </a:r>
            <a:r>
              <a:rPr lang="fi-FI" sz="1100" kern="0" dirty="0" err="1">
                <a:solidFill>
                  <a:schemeClr val="tx2"/>
                </a:solidFill>
                <a:latin typeface="Helvetica" pitchFamily="34" charset="0"/>
                <a:ea typeface="ＭＳ Ｐゴシック"/>
              </a:rPr>
              <a:t>vulnerable</a:t>
            </a:r>
            <a:r>
              <a:rPr lang="fi-FI" sz="1100" kern="0" dirty="0">
                <a:solidFill>
                  <a:schemeClr val="tx2"/>
                </a:solidFill>
                <a:latin typeface="Helvetica" pitchFamily="34" charset="0"/>
                <a:ea typeface="ＭＳ Ｐゴシック"/>
              </a:rPr>
              <a:t> </a:t>
            </a:r>
            <a:r>
              <a:rPr lang="fi-FI" sz="1100" kern="0" dirty="0" err="1">
                <a:solidFill>
                  <a:schemeClr val="tx2"/>
                </a:solidFill>
                <a:latin typeface="Helvetica" pitchFamily="34" charset="0"/>
                <a:ea typeface="ＭＳ Ｐゴシック"/>
              </a:rPr>
              <a:t>scenrios</a:t>
            </a:r>
            <a:endParaRPr lang="fi-FI" sz="1100" kern="0" dirty="0">
              <a:solidFill>
                <a:schemeClr val="tx2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61" name="Down Arrow 128">
            <a:extLst>
              <a:ext uri="{FF2B5EF4-FFF2-40B4-BE49-F238E27FC236}">
                <a16:creationId xmlns:a16="http://schemas.microsoft.com/office/drawing/2014/main" id="{3279DC5D-FE7B-20D6-FDBE-373B5E8376F2}"/>
              </a:ext>
            </a:extLst>
          </p:cNvPr>
          <p:cNvSpPr/>
          <p:nvPr/>
        </p:nvSpPr>
        <p:spPr>
          <a:xfrm>
            <a:off x="2475729" y="2060791"/>
            <a:ext cx="223409" cy="23487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Down Arrow 129">
            <a:extLst>
              <a:ext uri="{FF2B5EF4-FFF2-40B4-BE49-F238E27FC236}">
                <a16:creationId xmlns:a16="http://schemas.microsoft.com/office/drawing/2014/main" id="{E7DDDDF5-9E92-3512-A2CB-62A122F357DA}"/>
              </a:ext>
            </a:extLst>
          </p:cNvPr>
          <p:cNvSpPr/>
          <p:nvPr/>
        </p:nvSpPr>
        <p:spPr>
          <a:xfrm>
            <a:off x="2483986" y="4740302"/>
            <a:ext cx="215153" cy="3431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Down Arrow 54">
            <a:extLst>
              <a:ext uri="{FF2B5EF4-FFF2-40B4-BE49-F238E27FC236}">
                <a16:creationId xmlns:a16="http://schemas.microsoft.com/office/drawing/2014/main" id="{11D30D3D-70E5-A673-85D9-6D0509BEDFDE}"/>
              </a:ext>
            </a:extLst>
          </p:cNvPr>
          <p:cNvSpPr/>
          <p:nvPr/>
        </p:nvSpPr>
        <p:spPr>
          <a:xfrm>
            <a:off x="2487456" y="3466766"/>
            <a:ext cx="250711" cy="3410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5" name="Rectangle 171">
            <a:extLst>
              <a:ext uri="{FF2B5EF4-FFF2-40B4-BE49-F238E27FC236}">
                <a16:creationId xmlns:a16="http://schemas.microsoft.com/office/drawing/2014/main" id="{1230CE72-BF8A-D907-26B3-6FA6C23F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363" y="1031282"/>
            <a:ext cx="1360285" cy="325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4699" tIns="42349" rIns="84699" bIns="42349" anchor="ctr">
            <a:spAutoFit/>
          </a:bodyPr>
          <a:lstStyle/>
          <a:p>
            <a:pPr algn="ctr" defTabSz="595313" eaLnBrk="0" hangingPunct="0">
              <a:lnSpc>
                <a:spcPct val="85000"/>
              </a:lnSpc>
              <a:spcBef>
                <a:spcPct val="30000"/>
              </a:spcBef>
              <a:defRPr/>
            </a:pPr>
            <a:r>
              <a:rPr lang="fi-FI" b="1" kern="0" dirty="0">
                <a:solidFill>
                  <a:srgbClr val="0070C0"/>
                </a:solidFill>
                <a:latin typeface="Helvetica"/>
                <a:ea typeface="ＭＳ Ｐゴシック"/>
                <a:cs typeface="Helvetica"/>
              </a:rPr>
              <a:t>MORDM</a:t>
            </a:r>
          </a:p>
        </p:txBody>
      </p:sp>
      <p:cxnSp>
        <p:nvCxnSpPr>
          <p:cNvPr id="67" name="Straight Arrow Connector 447">
            <a:extLst>
              <a:ext uri="{FF2B5EF4-FFF2-40B4-BE49-F238E27FC236}">
                <a16:creationId xmlns:a16="http://schemas.microsoft.com/office/drawing/2014/main" id="{8BBF3D36-0A4B-AF27-C6B1-32A6784D830D}"/>
              </a:ext>
            </a:extLst>
          </p:cNvPr>
          <p:cNvCxnSpPr>
            <a:cxnSpLocks/>
            <a:stCxn id="60" idx="1"/>
            <a:endCxn id="47" idx="1"/>
          </p:cNvCxnSpPr>
          <p:nvPr/>
        </p:nvCxnSpPr>
        <p:spPr>
          <a:xfrm rot="10800000">
            <a:off x="1641527" y="1869664"/>
            <a:ext cx="3705" cy="3646631"/>
          </a:xfrm>
          <a:prstGeom prst="bentConnector3">
            <a:avLst>
              <a:gd name="adj1" fmla="val 6270040"/>
            </a:avLst>
          </a:prstGeom>
          <a:ln w="19050">
            <a:solidFill>
              <a:schemeClr val="accent3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071E7815-DC42-1E2A-6853-4E59284FA070}"/>
              </a:ext>
            </a:extLst>
          </p:cNvPr>
          <p:cNvSpPr/>
          <p:nvPr/>
        </p:nvSpPr>
        <p:spPr>
          <a:xfrm>
            <a:off x="1847368" y="5661200"/>
            <a:ext cx="20868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70C0"/>
                </a:solidFill>
              </a:rPr>
              <a:t>Kasprzyk</a:t>
            </a:r>
            <a:r>
              <a:rPr lang="en-US" sz="1000" dirty="0">
                <a:solidFill>
                  <a:srgbClr val="0070C0"/>
                </a:solidFill>
              </a:rPr>
              <a:t> et al. (2013)*  </a:t>
            </a:r>
            <a:endParaRPr lang="de-DE" sz="1000" dirty="0">
              <a:solidFill>
                <a:srgbClr val="0070C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E94D28-BEF4-CCD8-B943-368B9991D24D}"/>
              </a:ext>
            </a:extLst>
          </p:cNvPr>
          <p:cNvSpPr txBox="1"/>
          <p:nvPr/>
        </p:nvSpPr>
        <p:spPr>
          <a:xfrm>
            <a:off x="886101" y="6049131"/>
            <a:ext cx="111427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* </a:t>
            </a: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MORDM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: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Kasprzyk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JR,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Nataraj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S, Reed PM &amp; Lempert RJ (2013), ‘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Many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objective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robust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decision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making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for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complex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environmental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systems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undergoing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change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’,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Env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.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Mod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. &amp; Soft. 42, 55–71.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2FAB47-E963-35F1-76E0-A9AD5A194481}"/>
                  </a:ext>
                </a:extLst>
              </p:cNvPr>
              <p:cNvSpPr/>
              <p:nvPr/>
            </p:nvSpPr>
            <p:spPr>
              <a:xfrm>
                <a:off x="932328" y="6226412"/>
                <a:ext cx="10790315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0070C0"/>
                    </a:solidFill>
                  </a:rPr>
                  <a:t> </a:t>
                </a:r>
                <a:r>
                  <a:rPr lang="en-US" sz="1000" b="1" dirty="0">
                    <a:solidFill>
                      <a:srgbClr val="0070C0"/>
                    </a:solidFill>
                  </a:rPr>
                  <a:t>RDM</a:t>
                </a:r>
                <a:r>
                  <a:rPr lang="en-US" sz="10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𝐿𝑒𝑚𝑝𝑒𝑟𝑡</m:t>
                    </m:r>
                    <m:r>
                      <a:rPr lang="fi-FI" sz="1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i-FI" sz="1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𝑒𝑡</m:t>
                    </m:r>
                    <m:r>
                      <a:rPr lang="fi-FI" sz="1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i-FI" sz="1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𝑎𝑙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 (2006), ‘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𝑔𝑒𝑛𝑒𝑟𝑎𝑙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𝑎𝑛𝑎𝑙𝑦𝑡𝑖𝑐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𝑚𝑒𝑡h𝑜𝑑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𝑔𝑒𝑛𝑒𝑟𝑎𝑡𝑖𝑛𝑔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𝑟𝑜𝑏𝑢𝑠𝑡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𝑠𝑡𝑟𝑎𝑡𝑒𝑔𝑖𝑒𝑠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fi-FI" sz="1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𝑛𝑎𝑟𝑟𝑎𝑡𝑖𝑣𝑒</m:t>
                    </m:r>
                    <m:r>
                      <a:rPr lang="fi-FI" sz="1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𝑠𝑐𝑒𝑛𝑎𝑟𝑖𝑜𝑠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’,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𝑀𝑎𝑛𝑎𝑔𝑒𝑚𝑒𝑛𝑡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𝑆𝑐𝑖𝑒𝑛𝑐𝑒</m:t>
                    </m:r>
                    <m:r>
                      <a:rPr lang="fi-FI" sz="1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52(4), 514–528.</m:t>
                    </m:r>
                  </m:oMath>
                </a14:m>
                <a:endParaRPr lang="fi-FI" sz="1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2FAB47-E963-35F1-76E0-A9AD5A1944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28" y="6226412"/>
                <a:ext cx="10790315" cy="253916"/>
              </a:xfrm>
              <a:prstGeom prst="rect">
                <a:avLst/>
              </a:prstGeom>
              <a:blipFill>
                <a:blip r:embed="rId6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Arrow: Up-Down 116">
            <a:extLst>
              <a:ext uri="{FF2B5EF4-FFF2-40B4-BE49-F238E27FC236}">
                <a16:creationId xmlns:a16="http://schemas.microsoft.com/office/drawing/2014/main" id="{26A826AE-E7CA-6EC6-8BE0-BEC1D47D4E20}"/>
              </a:ext>
            </a:extLst>
          </p:cNvPr>
          <p:cNvSpPr/>
          <p:nvPr/>
        </p:nvSpPr>
        <p:spPr>
          <a:xfrm>
            <a:off x="8620038" y="1601826"/>
            <a:ext cx="214409" cy="330801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34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73"/>
    </mc:Choice>
    <mc:Fallback>
      <p:transition spd="slow" advTm="10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52" grpId="0" animBg="1"/>
      <p:bldP spid="53" grpId="0"/>
      <p:bldP spid="54" grpId="0" animBg="1"/>
      <p:bldP spid="75" grpId="0"/>
      <p:bldP spid="79" grpId="0"/>
      <p:bldP spid="80" grpId="0" animBg="1"/>
      <p:bldP spid="81" grpId="0"/>
      <p:bldP spid="82" grpId="0" animBg="1"/>
      <p:bldP spid="92" grpId="0" animBg="1"/>
      <p:bldP spid="93" grpId="0" animBg="1"/>
      <p:bldP spid="94" grpId="0"/>
      <p:bldP spid="95" grpId="0" animBg="1"/>
      <p:bldP spid="96" grpId="0" animBg="1"/>
      <p:bldP spid="97" grpId="0"/>
      <p:bldP spid="98" grpId="0" animBg="1"/>
      <p:bldP spid="99" grpId="0" animBg="1"/>
      <p:bldP spid="100" grpId="0"/>
      <p:bldP spid="101" grpId="0" animBg="1"/>
      <p:bldP spid="135" grpId="0" animBg="1"/>
      <p:bldP spid="136" grpId="0" animBg="1"/>
      <p:bldP spid="117" grpId="0" animBg="1"/>
    </p:bldLst>
  </p:timing>
  <p:extLst>
    <p:ext uri="{3A86A75C-4F4B-4683-9AE1-C65F6400EC91}">
      <p14:laserTraceLst xmlns:p14="http://schemas.microsoft.com/office/powerpoint/2010/main">
        <p14:tracePtLst>
          <p14:tracePt t="324" x="5341938" y="57150"/>
          <p14:tracePt t="432" x="5011738" y="1008063"/>
          <p14:tracePt t="535" x="4937125" y="1290638"/>
          <p14:tracePt t="628" x="4805363" y="1489075"/>
          <p14:tracePt t="709" x="4702175" y="1676400"/>
          <p14:tracePt t="779" x="4654550" y="1762125"/>
          <p14:tracePt t="106091" x="4702175" y="1582738"/>
          <p14:tracePt t="106147" x="4729163" y="1422400"/>
          <p14:tracePt t="106236" x="4908550" y="1065213"/>
          <p14:tracePt t="106298" x="4965700" y="754063"/>
          <p14:tracePt t="106374" x="5332413" y="8413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125209" y="6617873"/>
            <a:ext cx="2863544" cy="180989"/>
          </a:xfrm>
        </p:spPr>
        <p:txBody>
          <a:bodyPr/>
          <a:lstStyle/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419967" y="6617873"/>
            <a:ext cx="605355" cy="180989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89848"/>
            <a:ext cx="10493829" cy="46166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>
          <a:xfrm>
            <a:off x="10156605" y="6617873"/>
            <a:ext cx="1108303" cy="180989"/>
          </a:xfrm>
        </p:spPr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9" name="Suorakulmio 6"/>
          <p:cNvSpPr/>
          <p:nvPr/>
        </p:nvSpPr>
        <p:spPr>
          <a:xfrm>
            <a:off x="0" y="6472030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181" y="6569867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40EA1A-E9D7-01E7-67BC-6615E6191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6" y="2086186"/>
            <a:ext cx="8463622" cy="4773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646207-F45E-4A5F-47D4-257CCA60F76E}"/>
              </a:ext>
            </a:extLst>
          </p:cNvPr>
          <p:cNvSpPr txBox="1"/>
          <p:nvPr/>
        </p:nvSpPr>
        <p:spPr>
          <a:xfrm>
            <a:off x="9752408" y="4966349"/>
            <a:ext cx="22884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Arial" panose="020B0604020202020204" pitchFamily="34" charset="0"/>
              </a:rPr>
              <a:t>Fig. The robustness trade-offs of the selected solutions (number of scenarios satisfying the domain criterion for each objective).</a:t>
            </a:r>
            <a:endParaRPr lang="en-US" sz="1400" dirty="0"/>
          </a:p>
        </p:txBody>
      </p:sp>
      <p:sp>
        <p:nvSpPr>
          <p:cNvPr id="8" name="Suorakulmio 18"/>
          <p:cNvSpPr/>
          <p:nvPr/>
        </p:nvSpPr>
        <p:spPr>
          <a:xfrm>
            <a:off x="11200706" y="281663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27506"/>
            <a:ext cx="323551" cy="736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5" y="6062891"/>
            <a:ext cx="815424" cy="7270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634048" y="795711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2c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Trade-off analysis and decision-making </a:t>
            </a:r>
            <a:endParaRPr lang="en-GB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B8728F-48B5-4CF3-956F-BDEF7FD8A66F}"/>
              </a:ext>
            </a:extLst>
          </p:cNvPr>
          <p:cNvSpPr txBox="1"/>
          <p:nvPr/>
        </p:nvSpPr>
        <p:spPr>
          <a:xfrm rot="1836860">
            <a:off x="9372454" y="458073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3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5095F-F643-457D-8429-B246A00CEF82}"/>
              </a:ext>
            </a:extLst>
          </p:cNvPr>
          <p:cNvSpPr txBox="1"/>
          <p:nvPr/>
        </p:nvSpPr>
        <p:spPr>
          <a:xfrm>
            <a:off x="623810" y="1409813"/>
            <a:ext cx="10666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To robustness analysis, for each objective function, the analyst re-evaluated each solution over the 10 000 randomly generated scenarios and counted the number of scenarios meeting the domain criterion in each solution.</a:t>
            </a:r>
            <a:endParaRPr lang="en-GB" sz="1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166797-E75B-4AF9-3C6E-2A57B21A72F4}"/>
              </a:ext>
            </a:extLst>
          </p:cNvPr>
          <p:cNvSpPr/>
          <p:nvPr/>
        </p:nvSpPr>
        <p:spPr>
          <a:xfrm>
            <a:off x="7885724" y="4680159"/>
            <a:ext cx="765908" cy="31787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2863A7-02C7-7F93-2B80-F6A3DC526F76}"/>
                  </a:ext>
                </a:extLst>
              </p:cNvPr>
              <p:cNvSpPr txBox="1"/>
              <p:nvPr/>
            </p:nvSpPr>
            <p:spPr>
              <a:xfrm>
                <a:off x="1535274" y="2048992"/>
                <a:ext cx="328246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i-FI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i-FI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𝑟𝑜𝑏𝑢𝑠𝑡𝑛𝑒𝑠𝑠</m:t>
                      </m:r>
                      <m:r>
                        <a:rPr lang="fi-FI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2863A7-02C7-7F93-2B80-F6A3DC526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274" y="2048992"/>
                <a:ext cx="328246" cy="261610"/>
              </a:xfrm>
              <a:prstGeom prst="rect">
                <a:avLst/>
              </a:prstGeom>
              <a:blipFill>
                <a:blip r:embed="rId7"/>
                <a:stretch>
                  <a:fillRect r="-229630" b="-952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464B7F-F392-26F6-741C-872FC228B949}"/>
                  </a:ext>
                </a:extLst>
              </p:cNvPr>
              <p:cNvSpPr txBox="1"/>
              <p:nvPr/>
            </p:nvSpPr>
            <p:spPr>
              <a:xfrm>
                <a:off x="3761207" y="2058449"/>
                <a:ext cx="328246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i-FI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i-FI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𝑟𝑜𝑏𝑢𝑠𝑡𝑛𝑒𝑠𝑠</m:t>
                      </m:r>
                      <m:r>
                        <a:rPr lang="fi-FI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464B7F-F392-26F6-741C-872FC228B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207" y="2058449"/>
                <a:ext cx="328246" cy="261610"/>
              </a:xfrm>
              <a:prstGeom prst="rect">
                <a:avLst/>
              </a:prstGeom>
              <a:blipFill>
                <a:blip r:embed="rId8"/>
                <a:stretch>
                  <a:fillRect r="-229630" b="-476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3FC100-AB24-8572-DDCC-35FEF418547B}"/>
                  </a:ext>
                </a:extLst>
              </p:cNvPr>
              <p:cNvSpPr txBox="1"/>
              <p:nvPr/>
            </p:nvSpPr>
            <p:spPr>
              <a:xfrm>
                <a:off x="6151874" y="2045014"/>
                <a:ext cx="328246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i-FI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𝑟𝑜𝑏𝑢𝑠𝑡𝑛𝑒𝑠𝑠</m:t>
                      </m:r>
                      <m:r>
                        <a:rPr lang="fi-FI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3FC100-AB24-8572-DDCC-35FEF418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874" y="2045014"/>
                <a:ext cx="328246" cy="261610"/>
              </a:xfrm>
              <a:prstGeom prst="rect">
                <a:avLst/>
              </a:prstGeom>
              <a:blipFill>
                <a:blip r:embed="rId9"/>
                <a:stretch>
                  <a:fillRect r="-22222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4DC386-1FE5-4922-1FEA-4A2F45AD383C}"/>
                  </a:ext>
                </a:extLst>
              </p:cNvPr>
              <p:cNvSpPr txBox="1"/>
              <p:nvPr/>
            </p:nvSpPr>
            <p:spPr>
              <a:xfrm>
                <a:off x="8464826" y="2048379"/>
                <a:ext cx="328246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i-FI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i-FI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𝑟𝑜𝑏𝑢𝑠𝑡𝑛𝑒𝑠𝑠</m:t>
                      </m:r>
                      <m:r>
                        <a:rPr lang="fi-FI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4DC386-1FE5-4922-1FEA-4A2F45AD3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826" y="2048379"/>
                <a:ext cx="328246" cy="261610"/>
              </a:xfrm>
              <a:prstGeom prst="rect">
                <a:avLst/>
              </a:prstGeom>
              <a:blipFill>
                <a:blip r:embed="rId10"/>
                <a:stretch>
                  <a:fillRect r="-22222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AC5FE8-3124-704B-91CF-1753433006B2}"/>
              </a:ext>
            </a:extLst>
          </p:cNvPr>
          <p:cNvCxnSpPr/>
          <p:nvPr/>
        </p:nvCxnSpPr>
        <p:spPr>
          <a:xfrm flipV="1">
            <a:off x="2584634" y="2256924"/>
            <a:ext cx="0" cy="195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178892-FC1D-4936-3C76-94F291BC96AA}"/>
              </a:ext>
            </a:extLst>
          </p:cNvPr>
          <p:cNvCxnSpPr/>
          <p:nvPr/>
        </p:nvCxnSpPr>
        <p:spPr>
          <a:xfrm flipV="1">
            <a:off x="4832558" y="2256924"/>
            <a:ext cx="0" cy="195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E32BCC-6E2D-E1AF-287A-205557BA0E5F}"/>
              </a:ext>
            </a:extLst>
          </p:cNvPr>
          <p:cNvCxnSpPr/>
          <p:nvPr/>
        </p:nvCxnSpPr>
        <p:spPr>
          <a:xfrm flipV="1">
            <a:off x="7224550" y="2254809"/>
            <a:ext cx="0" cy="195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08A919-DA0B-4E25-529B-BE69BF14DDE6}"/>
              </a:ext>
            </a:extLst>
          </p:cNvPr>
          <p:cNvCxnSpPr/>
          <p:nvPr/>
        </p:nvCxnSpPr>
        <p:spPr>
          <a:xfrm flipV="1">
            <a:off x="9451095" y="2256924"/>
            <a:ext cx="0" cy="195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2556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25"/>
    </mc:Choice>
    <mc:Fallback>
      <p:transition spd="slow" advTm="6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5021" x="7132638" y="979488"/>
          <p14:tracePt t="5029" x="7405688" y="1630363"/>
          <p14:tracePt t="5038" x="7537450" y="2071688"/>
          <p14:tracePt t="5047" x="7556500" y="2401888"/>
          <p14:tracePt t="5052" x="7585075" y="2732088"/>
          <p14:tracePt t="5062" x="7604125" y="3014663"/>
          <p14:tracePt t="5069" x="7604125" y="3230563"/>
          <p14:tracePt t="5077" x="7604125" y="3448050"/>
          <p14:tracePt t="5083" x="7621588" y="3627438"/>
          <p14:tracePt t="5093" x="7621588" y="3824288"/>
          <p14:tracePt t="5100" x="7621588" y="3956050"/>
          <p14:tracePt t="5111" x="7631113" y="4087813"/>
          <p14:tracePt t="5118" x="7631113" y="4219575"/>
          <p14:tracePt t="5127" x="7631113" y="4314825"/>
          <p14:tracePt t="5133" x="7631113" y="4379913"/>
          <p14:tracePt t="5139" x="7631113" y="4446588"/>
          <p14:tracePt t="5150" x="7631113" y="4494213"/>
          <p14:tracePt t="5156" x="7631113" y="4549775"/>
          <p14:tracePt t="5165" x="7650163" y="4568825"/>
          <p14:tracePt t="5171" x="7650163" y="4606925"/>
          <p14:tracePt t="5181" x="7650163" y="4616450"/>
          <p14:tracePt t="5187" x="7650163" y="4625975"/>
          <p14:tracePt t="5204" x="7650163" y="4643438"/>
          <p14:tracePt t="5251" x="7659688" y="4643438"/>
          <p14:tracePt t="5260" x="7669213" y="4652963"/>
          <p14:tracePt t="5268" x="7745413" y="4691063"/>
          <p14:tracePt t="5277" x="7810500" y="4691063"/>
          <p14:tracePt t="5283" x="7858125" y="4691063"/>
          <p14:tracePt t="5294" x="7913688" y="4691063"/>
          <p14:tracePt t="5300" x="7980363" y="4652963"/>
          <p14:tracePt t="5310" x="8054975" y="4625975"/>
          <p14:tracePt t="5316" x="8131175" y="4597400"/>
          <p14:tracePt t="5323" x="8159750" y="4587875"/>
          <p14:tracePt t="5332" x="8197850" y="4559300"/>
          <p14:tracePt t="5339" x="8205788" y="4549775"/>
          <p14:tracePt t="5349" x="8224838" y="4549775"/>
          <p14:tracePt t="5355" x="8234363" y="4540250"/>
          <p14:tracePt t="5365" x="8253413" y="4530725"/>
          <p14:tracePt t="5371" x="8262938" y="4521200"/>
          <p14:tracePt t="5380" x="8291513" y="4511675"/>
          <p14:tracePt t="5387" x="8301038" y="4502150"/>
          <p14:tracePt t="5396" x="8320088" y="4494213"/>
          <p14:tracePt t="5403" x="8347075" y="4484688"/>
          <p14:tracePt t="5412" x="8385175" y="4465638"/>
          <p14:tracePt t="5419" x="8423275" y="4446588"/>
          <p14:tracePt t="5428" x="8451850" y="4437063"/>
          <p14:tracePt t="5435" x="8480425" y="4408488"/>
          <p14:tracePt t="5445" x="8489950" y="4398963"/>
          <p14:tracePt t="5451" x="8497888" y="4398963"/>
          <p14:tracePt t="5460" x="8507413" y="4379913"/>
          <p14:tracePt t="5467" x="8516938" y="4370388"/>
          <p14:tracePt t="5483" x="8526463" y="4370388"/>
          <p14:tracePt t="5493" x="8526463" y="4360863"/>
          <p14:tracePt t="5509" x="8535988" y="4360863"/>
          <p14:tracePt t="5517" x="8545513" y="4352925"/>
          <p14:tracePt t="5524" x="8564563" y="4333875"/>
          <p14:tracePt t="5533" x="8621713" y="4305300"/>
          <p14:tracePt t="5539" x="8677275" y="4276725"/>
          <p14:tracePt t="5549" x="8724900" y="4248150"/>
          <p14:tracePt t="5555" x="8763000" y="4238625"/>
          <p14:tracePt t="5565" x="8789988" y="4211638"/>
          <p14:tracePt t="5571" x="8809038" y="4211638"/>
          <p14:tracePt t="5580" x="8818563" y="4202113"/>
          <p14:tracePt t="5612" x="8828088" y="4202113"/>
          <p14:tracePt t="5653" x="8828088" y="4192588"/>
          <p14:tracePt t="5661" x="8837613" y="4135438"/>
          <p14:tracePt t="5671" x="8866188" y="4078288"/>
          <p14:tracePt t="5676" x="8894763" y="4060825"/>
          <p14:tracePt t="5686" x="8904288" y="4022725"/>
          <p14:tracePt t="5693" x="8923338" y="4013200"/>
          <p14:tracePt t="5701" x="8931275" y="4003675"/>
          <p14:tracePt t="5709" x="8940800" y="4003675"/>
          <p14:tracePt t="5716" x="8950325" y="3994150"/>
          <p14:tracePt t="5732" x="8959850" y="3994150"/>
          <p14:tracePt t="5771" x="8959850" y="4013200"/>
          <p14:tracePt t="5780" x="8959850" y="4078288"/>
          <p14:tracePt t="5787" x="8959850" y="4125913"/>
          <p14:tracePt t="5796" x="8988425" y="4202113"/>
          <p14:tracePt t="5803" x="9017000" y="4248150"/>
          <p14:tracePt t="5812" x="9045575" y="4305300"/>
          <p14:tracePt t="5819" x="9091613" y="4379913"/>
          <p14:tracePt t="5828" x="9120188" y="4418013"/>
          <p14:tracePt t="5835" x="9139238" y="4456113"/>
          <p14:tracePt t="5845" x="9167813" y="4484688"/>
          <p14:tracePt t="5851" x="9177338" y="4494213"/>
          <p14:tracePt t="5861" x="9186863" y="4502150"/>
          <p14:tracePt t="5981" x="9196388" y="4502150"/>
          <p14:tracePt t="5990" x="9223375" y="4502150"/>
          <p14:tracePt t="6001" x="9242425" y="4502150"/>
          <p14:tracePt t="6035" x="9251950" y="4502150"/>
          <p14:tracePt t="6051" x="9251950" y="4494213"/>
          <p14:tracePt t="6171" x="9232900" y="4540250"/>
          <p14:tracePt t="6179" x="9205913" y="4559300"/>
          <p14:tracePt t="6187" x="9196388" y="4568825"/>
          <p14:tracePt t="6197" x="9177338" y="4568825"/>
          <p14:tracePt t="6202" x="9167813" y="4568825"/>
          <p14:tracePt t="6212" x="9158288" y="4568825"/>
          <p14:tracePt t="6219" x="9148763" y="4568825"/>
          <p14:tracePt t="14040" x="9139238" y="4549775"/>
          <p14:tracePt t="14048" x="9129713" y="4484688"/>
          <p14:tracePt t="14053" x="9110663" y="4456113"/>
          <p14:tracePt t="14066" x="9110663" y="4446588"/>
          <p14:tracePt t="14069" x="9110663" y="4437063"/>
          <p14:tracePt t="14080" x="9101138" y="4427538"/>
          <p14:tracePt t="14085" x="9101138" y="4408488"/>
          <p14:tracePt t="14092" x="9101138" y="4389438"/>
          <p14:tracePt t="14099" x="9101138" y="4379913"/>
          <p14:tracePt t="14109" x="9101138" y="4370388"/>
          <p14:tracePt t="14115" x="9101138" y="4360863"/>
          <p14:tracePt t="14171" x="9101138" y="4352925"/>
          <p14:tracePt t="14228" x="9091613" y="4343400"/>
          <p14:tracePt t="14239" x="9072563" y="4238625"/>
          <p14:tracePt t="14245" x="9045575" y="4183063"/>
          <p14:tracePt t="14258" x="9026525" y="4144963"/>
          <p14:tracePt t="14263" x="9017000" y="4106863"/>
          <p14:tracePt t="14266" x="9007475" y="4087813"/>
          <p14:tracePt t="14276" x="8997950" y="4060825"/>
          <p14:tracePt t="14283" x="8988425" y="4041775"/>
          <p14:tracePt t="14293" x="8988425" y="4022725"/>
          <p14:tracePt t="14299" x="8978900" y="4022725"/>
          <p14:tracePt t="14310" x="8978900" y="4013200"/>
          <p14:tracePt t="14437" x="8978900" y="4003675"/>
          <p14:tracePt t="14446" x="8978900" y="3946525"/>
          <p14:tracePt t="14456" x="8978900" y="3910013"/>
          <p14:tracePt t="14465" x="8978900" y="3890963"/>
          <p14:tracePt t="14470" x="8978900" y="3881438"/>
          <p14:tracePt t="14577" x="8978900" y="3833813"/>
          <p14:tracePt t="14582" x="9007475" y="3778250"/>
          <p14:tracePt t="14589" x="9026525" y="3759200"/>
          <p14:tracePt t="14597" x="9026525" y="3749675"/>
          <p14:tracePt t="14603" x="9026525" y="3740150"/>
          <p14:tracePt t="14748" x="9026525" y="3702050"/>
          <p14:tracePt t="14756" x="8997950" y="3663950"/>
          <p14:tracePt t="14764" x="8988425" y="3654425"/>
          <p14:tracePt t="14771" x="8978900" y="3644900"/>
          <p14:tracePt t="14787" x="8978900" y="3636963"/>
          <p14:tracePt t="15151" x="8978900" y="3551238"/>
          <p14:tracePt t="15161" x="8978900" y="3486150"/>
          <p14:tracePt t="15164" x="8988425" y="3429000"/>
          <p14:tracePt t="15171" x="8997950" y="3400425"/>
          <p14:tracePt t="15181" x="9007475" y="3390900"/>
          <p14:tracePt t="15186" x="9017000" y="3381375"/>
          <p14:tracePt t="15197" x="9017000" y="3354388"/>
          <p14:tracePt t="15203" x="9026525" y="3344863"/>
          <p14:tracePt t="15213" x="9026525" y="3325813"/>
          <p14:tracePt t="15221" x="9026525" y="3306763"/>
          <p14:tracePt t="15233" x="9026525" y="3287713"/>
          <p14:tracePt t="15238" x="9026525" y="3249613"/>
          <p14:tracePt t="15244" x="8997950" y="3213100"/>
          <p14:tracePt t="15251" x="8988425" y="3165475"/>
          <p14:tracePt t="15260" x="8959850" y="3127375"/>
          <p14:tracePt t="15267" x="8950325" y="3071813"/>
          <p14:tracePt t="15277" x="8931275" y="3024188"/>
          <p14:tracePt t="15283" x="8923338" y="2986088"/>
          <p14:tracePt t="15293" x="8904288" y="2947988"/>
          <p14:tracePt t="15299" x="8885238" y="2911475"/>
          <p14:tracePt t="15309" x="8875713" y="2901950"/>
          <p14:tracePt t="15315" x="8866188" y="2882900"/>
          <p14:tracePt t="15325" x="8856663" y="2873375"/>
          <p14:tracePt t="15332" x="8847138" y="2863850"/>
          <p14:tracePt t="15343" x="8828088" y="2844800"/>
          <p14:tracePt t="15348" x="8809038" y="2835275"/>
          <p14:tracePt t="15354" x="8780463" y="2825750"/>
          <p14:tracePt t="15364" x="8772525" y="2816225"/>
          <p14:tracePt t="15372" x="8763000" y="2806700"/>
          <p14:tracePt t="15380" x="8753475" y="2806700"/>
          <p14:tracePt t="15397" x="8753475" y="2797175"/>
          <p14:tracePt t="15403" x="8743950" y="2797175"/>
          <p14:tracePt t="15419" x="8743950" y="2787650"/>
          <p14:tracePt t="15435" x="8734425" y="2787650"/>
          <p14:tracePt t="15585" x="8686800" y="2825750"/>
          <p14:tracePt t="15594" x="8639175" y="2882900"/>
          <p14:tracePt t="15595" x="8621713" y="2921000"/>
          <p14:tracePt t="15606" x="8612188" y="2938463"/>
          <p14:tracePt t="15613" x="8593138" y="2967038"/>
          <p14:tracePt t="15620" x="8593138" y="2986088"/>
          <p14:tracePt t="15630" x="8583613" y="3024188"/>
          <p14:tracePt t="15637" x="8583613" y="3071813"/>
          <p14:tracePt t="15649" x="8583613" y="3117850"/>
          <p14:tracePt t="15652" x="8593138" y="3184525"/>
          <p14:tracePt t="15660" x="8602663" y="3259138"/>
          <p14:tracePt t="15667" x="8631238" y="3335338"/>
          <p14:tracePt t="15676" x="8658225" y="3371850"/>
          <p14:tracePt t="15683" x="8686800" y="3409950"/>
          <p14:tracePt t="15693" x="8705850" y="3429000"/>
          <p14:tracePt t="15699" x="8734425" y="3457575"/>
          <p14:tracePt t="15708" x="8743950" y="3486150"/>
          <p14:tracePt t="15715" x="8753475" y="3495675"/>
          <p14:tracePt t="15739" x="8763000" y="3503613"/>
          <p14:tracePt t="15799" x="8772525" y="3503613"/>
          <p14:tracePt t="15806" x="8780463" y="3513138"/>
          <p14:tracePt t="15812" x="8789988" y="3513138"/>
          <p14:tracePt t="15819" x="8799513" y="3522663"/>
          <p14:tracePt t="16718" x="8789988" y="3522663"/>
          <p14:tracePt t="16724" x="8677275" y="3486150"/>
          <p14:tracePt t="16732" x="8631238" y="3467100"/>
          <p14:tracePt t="16739" x="8612188" y="3467100"/>
          <p14:tracePt t="16748" x="8574088" y="3457575"/>
          <p14:tracePt t="16757" x="8535988" y="3457575"/>
          <p14:tracePt t="16764" x="8497888" y="3448050"/>
          <p14:tracePt t="16774" x="8432800" y="3448050"/>
          <p14:tracePt t="16784" x="8404225" y="3448050"/>
          <p14:tracePt t="16788" x="8347075" y="3448050"/>
          <p14:tracePt t="16799" x="8320088" y="3448050"/>
          <p14:tracePt t="16803" x="8291513" y="3448050"/>
          <p14:tracePt t="16813" x="8262938" y="3448050"/>
          <p14:tracePt t="16819" x="8234363" y="3448050"/>
          <p14:tracePt t="16828" x="8215313" y="3448050"/>
          <p14:tracePt t="16837" x="8197850" y="3448050"/>
          <p14:tracePt t="16844" x="8178800" y="3448050"/>
          <p14:tracePt t="16852" x="8121650" y="3448050"/>
          <p14:tracePt t="16860" x="8074025" y="3448050"/>
          <p14:tracePt t="16867" x="8027988" y="3448050"/>
          <p14:tracePt t="16879" x="7989888" y="3448050"/>
          <p14:tracePt t="16884" x="7961313" y="3448050"/>
          <p14:tracePt t="16893" x="7923213" y="3448050"/>
          <p14:tracePt t="16900" x="7905750" y="3448050"/>
          <p14:tracePt t="16908" x="7896225" y="3438525"/>
          <p14:tracePt t="16915" x="7867650" y="3438525"/>
          <p14:tracePt t="16932" x="7858125" y="3429000"/>
          <p14:tracePt t="16941" x="7848600" y="3429000"/>
          <p14:tracePt t="16961" x="7839075" y="3429000"/>
          <p14:tracePt t="17598" x="7905750" y="3429000"/>
          <p14:tracePt t="17610" x="7970838" y="3429000"/>
          <p14:tracePt t="17614" x="8047038" y="3429000"/>
          <p14:tracePt t="17623" x="8093075" y="3409950"/>
          <p14:tracePt t="17628" x="8140700" y="3409950"/>
          <p14:tracePt t="17637" x="8224838" y="3400425"/>
          <p14:tracePt t="17644" x="8320088" y="3400425"/>
          <p14:tracePt t="17652" x="8366125" y="3400425"/>
          <p14:tracePt t="17660" x="8413750" y="3381375"/>
          <p14:tracePt t="17668" x="8451850" y="3371850"/>
          <p14:tracePt t="17676" x="8461375" y="3371850"/>
          <p14:tracePt t="17684" x="8470900" y="3371850"/>
          <p14:tracePt t="17763" x="8489950" y="3371850"/>
          <p14:tracePt t="17771" x="8574088" y="3362325"/>
          <p14:tracePt t="17780" x="8612188" y="3362325"/>
          <p14:tracePt t="17787" x="8621713" y="3362325"/>
          <p14:tracePt t="17797" x="8631238" y="3362325"/>
          <p14:tracePt t="17909" x="8621713" y="3362325"/>
          <p14:tracePt t="17921" x="8612188" y="3371850"/>
          <p14:tracePt t="17927" x="8602663" y="3371850"/>
          <p14:tracePt t="17934" x="8593138" y="3371850"/>
          <p14:tracePt t="17939" x="8583613" y="3381375"/>
          <p14:tracePt t="17949" x="8574088" y="3381375"/>
          <p14:tracePt t="20051" x="8574088" y="3390900"/>
          <p14:tracePt t="20063" x="8612188" y="3409950"/>
          <p14:tracePt t="20067" x="8621713" y="3419475"/>
          <p14:tracePt t="20076" x="8631238" y="3419475"/>
          <p14:tracePt t="20099" x="8639175" y="3419475"/>
          <p14:tracePt t="20124" x="8639175" y="3429000"/>
          <p14:tracePt t="20469" x="8648700" y="3429000"/>
          <p14:tracePt t="20478" x="8705850" y="3429000"/>
          <p14:tracePt t="20485" x="8734425" y="3429000"/>
          <p14:tracePt t="20493" x="8743950" y="3429000"/>
          <p14:tracePt t="20555" x="8753475" y="3429000"/>
          <p14:tracePt t="20563" x="8780463" y="3429000"/>
          <p14:tracePt t="20575" x="8789988" y="3429000"/>
          <p14:tracePt t="20580" x="8799513" y="3429000"/>
          <p14:tracePt t="20589" x="8809038" y="3429000"/>
          <p14:tracePt t="21064" x="8818563" y="3429000"/>
          <p14:tracePt t="21076" x="8828088" y="3429000"/>
          <p14:tracePt t="21085" x="8828088" y="3419475"/>
          <p14:tracePt t="21155" x="8837613" y="3419475"/>
          <p14:tracePt t="21163" x="8875713" y="3419475"/>
          <p14:tracePt t="21172" x="8913813" y="3419475"/>
          <p14:tracePt t="21182" x="8931275" y="3419475"/>
          <p14:tracePt t="21190" x="8940800" y="3419475"/>
          <p14:tracePt t="21205" x="8950325" y="3419475"/>
          <p14:tracePt t="21218" x="8959850" y="3419475"/>
          <p14:tracePt t="21230" x="8969375" y="3419475"/>
          <p14:tracePt t="21308" x="8978900" y="3419475"/>
          <p14:tracePt t="21315" x="8997950" y="3419475"/>
          <p14:tracePt t="21325" x="9036050" y="3429000"/>
          <p14:tracePt t="21331" x="9072563" y="3438525"/>
          <p14:tracePt t="21339" x="9082088" y="3438525"/>
          <p14:tracePt t="21348" x="9101138" y="3457575"/>
          <p14:tracePt t="21358" x="9120188" y="3457575"/>
          <p14:tracePt t="21366" x="9129713" y="3467100"/>
          <p14:tracePt t="21385" x="9139238" y="3467100"/>
          <p14:tracePt t="21429" x="9167813" y="3457575"/>
          <p14:tracePt t="21435" x="9186863" y="3429000"/>
          <p14:tracePt t="21446" x="9215438" y="3400425"/>
          <p14:tracePt t="21451" x="9223375" y="3381375"/>
          <p14:tracePt t="21460" x="9242425" y="3362325"/>
          <p14:tracePt t="21467" x="9261475" y="3344863"/>
          <p14:tracePt t="21477" x="9280525" y="3325813"/>
          <p14:tracePt t="21485" x="9290050" y="3316288"/>
          <p14:tracePt t="21492" x="9309100" y="3306763"/>
          <p14:tracePt t="21517" x="9318625" y="3297238"/>
          <p14:tracePt t="21547" x="9318625" y="3287713"/>
          <p14:tracePt t="21568" x="9328150" y="3213100"/>
          <p14:tracePt t="21581" x="9347200" y="3155950"/>
          <p14:tracePt t="21587" x="9347200" y="3108325"/>
          <p14:tracePt t="21598" x="9347200" y="3043238"/>
          <p14:tracePt t="21605" x="9347200" y="2995613"/>
          <p14:tracePt t="21613" x="9347200" y="2947988"/>
          <p14:tracePt t="21619" x="9347200" y="2892425"/>
          <p14:tracePt t="21628" x="9347200" y="2863850"/>
          <p14:tracePt t="21635" x="9347200" y="2835275"/>
          <p14:tracePt t="21645" x="9347200" y="2806700"/>
          <p14:tracePt t="21652" x="9337675" y="2779713"/>
          <p14:tracePt t="21663" x="9328150" y="2760663"/>
          <p14:tracePt t="21669" x="9318625" y="2722563"/>
          <p14:tracePt t="21676" x="9309100" y="2703513"/>
          <p14:tracePt t="21683" x="9299575" y="2693988"/>
          <p14:tracePt t="21692" x="9290050" y="2665413"/>
          <p14:tracePt t="21699" x="9271000" y="2646363"/>
          <p14:tracePt t="21708" x="9261475" y="2638425"/>
          <p14:tracePt t="21715" x="9261475" y="2619375"/>
          <p14:tracePt t="21724" x="9251950" y="2609850"/>
          <p14:tracePt t="21731" x="9242425" y="2600325"/>
          <p14:tracePt t="21741" x="9242425" y="2590800"/>
          <p14:tracePt t="21748" x="9242425" y="2581275"/>
          <p14:tracePt t="21769" x="9242425" y="2552700"/>
          <p14:tracePt t="21773" x="9232900" y="2543175"/>
          <p14:tracePt t="21781" x="9232900" y="2533650"/>
          <p14:tracePt t="21787" x="9223375" y="2514600"/>
          <p14:tracePt t="21796" x="9223375" y="2505075"/>
          <p14:tracePt t="21803" x="9215438" y="2478088"/>
          <p14:tracePt t="21813" x="9205913" y="2459038"/>
          <p14:tracePt t="21819" x="9186863" y="2449513"/>
          <p14:tracePt t="21827" x="9167813" y="2420938"/>
          <p14:tracePt t="21835" x="9148763" y="2401888"/>
          <p14:tracePt t="21844" x="9129713" y="2392363"/>
          <p14:tracePt t="21851" x="9120188" y="2382838"/>
          <p14:tracePt t="21876" x="9110663" y="2382838"/>
          <p14:tracePt t="21933" x="9064625" y="2382838"/>
          <p14:tracePt t="21942" x="8978900" y="2382838"/>
          <p14:tracePt t="21948" x="8931275" y="2382838"/>
          <p14:tracePt t="21957" x="8894763" y="2392363"/>
          <p14:tracePt t="21964" x="8856663" y="2411413"/>
          <p14:tracePt t="21972" x="8837613" y="2411413"/>
          <p14:tracePt t="21981" x="8828088" y="2411413"/>
          <p14:tracePt t="21987" x="8809038" y="2420938"/>
          <p14:tracePt t="21997" x="8799513" y="2420938"/>
          <p14:tracePt t="22003" x="8789988" y="2430463"/>
          <p14:tracePt t="22013" x="8763000" y="2439988"/>
          <p14:tracePt t="22019" x="8743950" y="2459038"/>
          <p14:tracePt t="22029" x="8715375" y="2487613"/>
          <p14:tracePt t="22035" x="8696325" y="2505075"/>
          <p14:tracePt t="22045" x="8667750" y="2533650"/>
          <p14:tracePt t="22051" x="8658225" y="2543175"/>
          <p14:tracePt t="22065" x="8648700" y="2571750"/>
          <p14:tracePt t="22071" x="8639175" y="2581275"/>
          <p14:tracePt t="22078" x="8631238" y="2590800"/>
          <p14:tracePt t="22084" x="8612188" y="2609850"/>
          <p14:tracePt t="22093" x="8602663" y="2638425"/>
          <p14:tracePt t="22099" x="8574088" y="2655888"/>
          <p14:tracePt t="22108" x="8555038" y="2684463"/>
          <p14:tracePt t="22115" x="8555038" y="2693988"/>
          <p14:tracePt t="22125" x="8545513" y="2703513"/>
          <p14:tracePt t="22134" x="8535988" y="2722563"/>
          <p14:tracePt t="22150" x="8526463" y="2751138"/>
          <p14:tracePt t="22155" x="8516938" y="2779713"/>
          <p14:tracePt t="22166" x="8516938" y="2806700"/>
          <p14:tracePt t="22175" x="8516938" y="2844800"/>
          <p14:tracePt t="22181" x="8516938" y="2882900"/>
          <p14:tracePt t="22187" x="8516938" y="2921000"/>
          <p14:tracePt t="22197" x="8516938" y="2967038"/>
          <p14:tracePt t="22203" x="8516938" y="2986088"/>
          <p14:tracePt t="22225" x="8526463" y="3089275"/>
          <p14:tracePt t="22231" x="8535988" y="3127375"/>
          <p14:tracePt t="22235" x="8564563" y="3165475"/>
          <p14:tracePt t="22244" x="8602663" y="3203575"/>
          <p14:tracePt t="22250" x="8631238" y="3221038"/>
          <p14:tracePt t="22260" x="8677275" y="3259138"/>
          <p14:tracePt t="22267" x="8734425" y="3306763"/>
          <p14:tracePt t="22276" x="8789988" y="3335338"/>
          <p14:tracePt t="22285" x="8866188" y="3344863"/>
          <p14:tracePt t="22292" x="8923338" y="3371850"/>
          <p14:tracePt t="22301" x="8969375" y="3400425"/>
          <p14:tracePt t="22308" x="9007475" y="3400425"/>
          <p14:tracePt t="22315" x="9036050" y="3409950"/>
          <p14:tracePt t="22324" x="9055100" y="3409950"/>
          <p14:tracePt t="22331" x="9064625" y="3419475"/>
          <p14:tracePt t="22341" x="9072563" y="3419475"/>
          <p14:tracePt t="22348" x="9091613" y="3438525"/>
          <p14:tracePt t="22365" x="9101138" y="3438525"/>
          <p14:tracePt t="22375" x="9120188" y="3438525"/>
          <p14:tracePt t="22383" x="9139238" y="3438525"/>
          <p14:tracePt t="22396" x="9167813" y="3429000"/>
          <p14:tracePt t="22402" x="9196388" y="3419475"/>
          <p14:tracePt t="22414" x="9215438" y="3409950"/>
          <p14:tracePt t="22421" x="9251950" y="3381375"/>
          <p14:tracePt t="22428" x="9280525" y="3362325"/>
          <p14:tracePt t="22436" x="9299575" y="3335338"/>
          <p14:tracePt t="22444" x="9309100" y="3316288"/>
          <p14:tracePt t="22451" x="9328150" y="3297238"/>
          <p14:tracePt t="22460" x="9337675" y="3259138"/>
          <p14:tracePt t="22467" x="9347200" y="3221038"/>
          <p14:tracePt t="22476" x="9356725" y="3184525"/>
          <p14:tracePt t="22483" x="9374188" y="3165475"/>
          <p14:tracePt t="22494" x="9374188" y="3127375"/>
          <p14:tracePt t="22503" x="9383713" y="3089275"/>
          <p14:tracePt t="22508" x="9383713" y="3052763"/>
          <p14:tracePt t="22516" x="9393238" y="3024188"/>
          <p14:tracePt t="22524" x="9393238" y="2967038"/>
          <p14:tracePt t="22531" x="9393238" y="2921000"/>
          <p14:tracePt t="22540" x="9393238" y="2882900"/>
          <p14:tracePt t="22549" x="9393238" y="2835275"/>
          <p14:tracePt t="22559" x="9393238" y="2787650"/>
          <p14:tracePt t="22566" x="9393238" y="2751138"/>
          <p14:tracePt t="22573" x="9393238" y="2713038"/>
          <p14:tracePt t="22580" x="9393238" y="2693988"/>
          <p14:tracePt t="22590" x="9393238" y="2674938"/>
          <p14:tracePt t="22597" x="9393238" y="2655888"/>
          <p14:tracePt t="22603" x="9383713" y="2628900"/>
          <p14:tracePt t="22613" x="9374188" y="2619375"/>
          <p14:tracePt t="22620" x="9364663" y="2600325"/>
          <p14:tracePt t="22628" x="9364663" y="2590800"/>
          <p14:tracePt t="22635" x="9356725" y="2581275"/>
          <p14:tracePt t="22644" x="9347200" y="2571750"/>
          <p14:tracePt t="22651" x="9318625" y="2562225"/>
          <p14:tracePt t="22661" x="9318625" y="2552700"/>
          <p14:tracePt t="22667" x="9290050" y="2543175"/>
          <p14:tracePt t="22677" x="9280525" y="2533650"/>
          <p14:tracePt t="22683" x="9261475" y="2524125"/>
          <p14:tracePt t="22692" x="9251950" y="2514600"/>
          <p14:tracePt t="22699" x="9242425" y="2505075"/>
          <p14:tracePt t="22708" x="9223375" y="2505075"/>
          <p14:tracePt t="22715" x="9205913" y="2487613"/>
          <p14:tracePt t="22724" x="9177338" y="2478088"/>
          <p14:tracePt t="22731" x="9158288" y="2468563"/>
          <p14:tracePt t="22740" x="9120188" y="2468563"/>
          <p14:tracePt t="22748" x="9101138" y="2459038"/>
          <p14:tracePt t="22757" x="9045575" y="2459038"/>
          <p14:tracePt t="22764" x="9017000" y="2459038"/>
          <p14:tracePt t="22772" x="8959850" y="2459038"/>
          <p14:tracePt t="22780" x="8931275" y="2459038"/>
          <p14:tracePt t="22790" x="8875713" y="2478088"/>
          <p14:tracePt t="22801" x="8837613" y="2487613"/>
          <p14:tracePt t="22804" x="8789988" y="2497138"/>
          <p14:tracePt t="22814" x="8753475" y="2505075"/>
          <p14:tracePt t="22820" x="8715375" y="2524125"/>
          <p14:tracePt t="22829" x="8696325" y="2533650"/>
          <p14:tracePt t="22835" x="8658225" y="2533650"/>
          <p14:tracePt t="22844" x="8639175" y="2543175"/>
          <p14:tracePt t="22851" x="8612188" y="2571750"/>
          <p14:tracePt t="22859" x="8602663" y="2571750"/>
          <p14:tracePt t="22867" x="8593138" y="2581275"/>
          <p14:tracePt t="22879" x="8583613" y="2600325"/>
          <p14:tracePt t="22885" x="8564563" y="2609850"/>
          <p14:tracePt t="22896" x="8535988" y="2638425"/>
          <p14:tracePt t="22900" x="8516938" y="2655888"/>
          <p14:tracePt t="22908" x="8489950" y="2684463"/>
          <p14:tracePt t="22915" x="8480425" y="2703513"/>
          <p14:tracePt t="22927" x="8461375" y="2722563"/>
          <p14:tracePt t="22933" x="8451850" y="2751138"/>
          <p14:tracePt t="22940" x="8451850" y="2787650"/>
          <p14:tracePt t="22947" x="8451850" y="2806700"/>
          <p14:tracePt t="22955" x="8451850" y="2844800"/>
          <p14:tracePt t="22966" x="8461375" y="2873375"/>
          <p14:tracePt t="22979" x="8489950" y="2911475"/>
          <p14:tracePt t="22984" x="8507413" y="2938463"/>
          <p14:tracePt t="22986" x="8535988" y="2976563"/>
          <p14:tracePt t="22996" x="8555038" y="2995613"/>
          <p14:tracePt t="23002" x="8593138" y="3024188"/>
          <p14:tracePt t="23013" x="8602663" y="3033713"/>
          <p14:tracePt t="23019" x="8621713" y="3043238"/>
          <p14:tracePt t="23029" x="8631238" y="3052763"/>
          <p14:tracePt t="23035" x="8658225" y="3062288"/>
          <p14:tracePt t="23044" x="8667750" y="3071813"/>
          <p14:tracePt t="23051" x="8686800" y="3071813"/>
          <p14:tracePt t="23060" x="8696325" y="3071813"/>
          <p14:tracePt t="23067" x="8715375" y="3079750"/>
          <p14:tracePt t="23076" x="8724900" y="3079750"/>
          <p14:tracePt t="23083" x="8753475" y="3089275"/>
          <p14:tracePt t="23092" x="8780463" y="3089275"/>
          <p14:tracePt t="23099" x="8799513" y="3089275"/>
          <p14:tracePt t="23108" x="8837613" y="3089275"/>
          <p14:tracePt t="23115" x="8847138" y="3089275"/>
          <p14:tracePt t="23124" x="8875713" y="3089275"/>
          <p14:tracePt t="23131" x="8913813" y="3089275"/>
          <p14:tracePt t="23141" x="8931275" y="3089275"/>
          <p14:tracePt t="23149" x="8940800" y="3089275"/>
          <p14:tracePt t="23161" x="8959850" y="3089275"/>
          <p14:tracePt t="23166" x="8969375" y="3089275"/>
          <p14:tracePt t="23172" x="8978900" y="3089275"/>
          <p14:tracePt t="23180" x="8988425" y="3089275"/>
          <p14:tracePt t="23187" x="8997950" y="3089275"/>
          <p14:tracePt t="23251" x="9007475" y="3089275"/>
          <p14:tracePt t="24409" x="8913813" y="3136900"/>
          <p14:tracePt t="24414" x="8875713" y="3175000"/>
          <p14:tracePt t="24419" x="8847138" y="3194050"/>
          <p14:tracePt t="24430" x="8837613" y="3213100"/>
          <p14:tracePt t="24438" x="8828088" y="3240088"/>
          <p14:tracePt t="24446" x="8818563" y="3259138"/>
          <p14:tracePt t="24450" x="8818563" y="3297238"/>
          <p14:tracePt t="24462" x="8799513" y="3335338"/>
          <p14:tracePt t="24468" x="8789988" y="3354388"/>
          <p14:tracePt t="24476" x="8780463" y="3381375"/>
          <p14:tracePt t="24482" x="8772525" y="3390900"/>
          <p14:tracePt t="24492" x="8763000" y="3400425"/>
          <p14:tracePt t="24499" x="8763000" y="3409950"/>
          <p14:tracePt t="24509" x="8753475" y="3419475"/>
          <p14:tracePt t="24520" x="8743950" y="3429000"/>
          <p14:tracePt t="24523" x="8734425" y="3438525"/>
          <p14:tracePt t="24531" x="8715375" y="3448050"/>
          <p14:tracePt t="24541" x="8705850" y="3467100"/>
          <p14:tracePt t="24547" x="8677275" y="3503613"/>
          <p14:tracePt t="24557" x="8648700" y="3560763"/>
          <p14:tracePt t="24564" x="8612188" y="3617913"/>
          <p14:tracePt t="24573" x="8583613" y="3663950"/>
          <p14:tracePt t="24580" x="8535988" y="3749675"/>
          <p14:tracePt t="24587" x="8507413" y="3824288"/>
          <p14:tracePt t="24597" x="8480425" y="3871913"/>
          <p14:tracePt t="24603" x="8461375" y="3910013"/>
          <p14:tracePt t="24612" x="8451850" y="3946525"/>
          <p14:tracePt t="24620" x="8451850" y="3965575"/>
          <p14:tracePt t="24628" x="8451850" y="3984625"/>
          <p14:tracePt t="24637" x="8451850" y="3994150"/>
          <p14:tracePt t="24644" x="8461375" y="4003675"/>
          <p14:tracePt t="24652" x="8497888" y="4022725"/>
          <p14:tracePt t="24660" x="8526463" y="4032250"/>
          <p14:tracePt t="24669" x="8564563" y="4032250"/>
          <p14:tracePt t="24676" x="8583613" y="4032250"/>
          <p14:tracePt t="24692" x="8593138" y="4032250"/>
          <p14:tracePt t="24795" x="8593138" y="4022725"/>
          <p14:tracePt t="24876" x="8583613" y="4013200"/>
          <p14:tracePt t="24884" x="8545513" y="4003675"/>
          <p14:tracePt t="24892" x="8516938" y="4003675"/>
          <p14:tracePt t="24908" x="8507413" y="4003675"/>
          <p14:tracePt t="24938" x="8497888" y="4003675"/>
          <p14:tracePt t="24946" x="8489950" y="4013200"/>
          <p14:tracePt t="24953" x="8480425" y="4022725"/>
          <p14:tracePt t="24956" x="8480425" y="4032250"/>
          <p14:tracePt t="24966" x="8470900" y="4041775"/>
          <p14:tracePt t="24972" x="8470900" y="4051300"/>
          <p14:tracePt t="24981" x="8461375" y="4051300"/>
          <p14:tracePt t="25163" x="8432800" y="4070350"/>
          <p14:tracePt t="25174" x="8356600" y="4144963"/>
          <p14:tracePt t="25185" x="8339138" y="4164013"/>
          <p14:tracePt t="25192" x="8320088" y="4202113"/>
          <p14:tracePt t="25202" x="8301038" y="4229100"/>
          <p14:tracePt t="25203" x="8301038" y="4238625"/>
          <p14:tracePt t="25216" x="8301038" y="4248150"/>
          <p14:tracePt t="25223" x="8291513" y="4257675"/>
          <p14:tracePt t="25315" x="8272463" y="4267200"/>
          <p14:tracePt t="25325" x="8215313" y="4295775"/>
          <p14:tracePt t="25331" x="8197850" y="4314825"/>
          <p14:tracePt t="25340" x="8188325" y="4324350"/>
          <p14:tracePt t="25348" x="8178800" y="4333875"/>
          <p14:tracePt t="25357" x="8169275" y="4343400"/>
          <p14:tracePt t="25364" x="8150225" y="4352925"/>
          <p14:tracePt t="25371" x="8131175" y="4370388"/>
          <p14:tracePt t="25380" x="8093075" y="4427538"/>
          <p14:tracePt t="25387" x="8064500" y="4465638"/>
          <p14:tracePt t="25396" x="8047038" y="4521200"/>
          <p14:tracePt t="25403" x="8018463" y="4578350"/>
          <p14:tracePt t="25412" x="7989888" y="4643438"/>
          <p14:tracePt t="25419" x="7970838" y="4681538"/>
          <p14:tracePt t="25429" x="7961313" y="4719638"/>
          <p14:tracePt t="25435" x="7961313" y="4738688"/>
          <p14:tracePt t="25444" x="7961313" y="4767263"/>
          <p14:tracePt t="25451" x="7951788" y="4776788"/>
          <p14:tracePt t="25460" x="7951788" y="4803775"/>
          <p14:tracePt t="25467" x="7942263" y="4822825"/>
          <p14:tracePt t="25476" x="7923213" y="4879975"/>
          <p14:tracePt t="25483" x="7913688" y="4918075"/>
          <p14:tracePt t="25492" x="7886700" y="4983163"/>
          <p14:tracePt t="25499" x="7886700" y="5049838"/>
          <p14:tracePt t="25509" x="7858125" y="5124450"/>
          <p14:tracePt t="25515" x="7839075" y="5237163"/>
          <p14:tracePt t="25524" x="7839075" y="5303838"/>
          <p14:tracePt t="25531" x="7839075" y="5378450"/>
          <p14:tracePt t="25540" x="7839075" y="5407025"/>
          <p14:tracePt t="25547" x="7848600" y="5464175"/>
          <p14:tracePt t="25556" x="7858125" y="5483225"/>
          <p14:tracePt t="25564" x="7867650" y="5500688"/>
          <p14:tracePt t="25571" x="7877175" y="5538788"/>
          <p14:tracePt t="25582" x="7877175" y="5548313"/>
          <p14:tracePt t="25598" x="7877175" y="5557838"/>
          <p14:tracePt t="25772" x="7923213" y="5445125"/>
          <p14:tracePt t="25779" x="7980363" y="5387975"/>
          <p14:tracePt t="25787" x="8027988" y="5313363"/>
          <p14:tracePt t="25797" x="8093075" y="5227638"/>
          <p14:tracePt t="25803" x="8150225" y="5172075"/>
          <p14:tracePt t="25813" x="8197850" y="5114925"/>
          <p14:tracePt t="25819" x="8234363" y="5059363"/>
          <p14:tracePt t="25828" x="8243888" y="5040313"/>
          <p14:tracePt t="25835" x="8272463" y="5002213"/>
          <p14:tracePt t="25843" x="8281988" y="4973638"/>
          <p14:tracePt t="25851" x="8281988" y="4954588"/>
          <p14:tracePt t="25860" x="8291513" y="4935538"/>
          <p14:tracePt t="25867" x="8301038" y="4927600"/>
          <p14:tracePt t="25876" x="8310563" y="4899025"/>
          <p14:tracePt t="25883" x="8310563" y="4879975"/>
          <p14:tracePt t="25892" x="8310563" y="4870450"/>
          <p14:tracePt t="25899" x="8320088" y="4860925"/>
          <p14:tracePt t="25908" x="8320088" y="4841875"/>
          <p14:tracePt t="25989" x="8320088" y="4851400"/>
          <p14:tracePt t="26001" x="8320088" y="4908550"/>
          <p14:tracePt t="26007" x="8320088" y="4935538"/>
          <p14:tracePt t="26017" x="8310563" y="4992688"/>
          <p14:tracePt t="26019" x="8281988" y="5049838"/>
          <p14:tracePt t="26030" x="8253413" y="5114925"/>
          <p14:tracePt t="26035" x="8205788" y="5200650"/>
          <p14:tracePt t="26046" x="8150225" y="5313363"/>
          <p14:tracePt t="26051" x="8083550" y="5435600"/>
          <p14:tracePt t="26062" x="7999413" y="5576888"/>
          <p14:tracePt t="26067" x="7951788" y="5670550"/>
          <p14:tracePt t="26076" x="7867650" y="5775325"/>
          <p14:tracePt t="26083" x="7820025" y="5849938"/>
          <p14:tracePt t="26092" x="7772400" y="5907088"/>
          <p14:tracePt t="26099" x="7735888" y="5943600"/>
          <p14:tracePt t="26107" x="7707313" y="6000750"/>
          <p14:tracePt t="26115" x="7697788" y="6019800"/>
          <p14:tracePt t="26171" x="7735888" y="5907088"/>
          <p14:tracePt t="26179" x="7781925" y="5811838"/>
          <p14:tracePt t="26187" x="7810500" y="5737225"/>
          <p14:tracePt t="26196" x="7839075" y="5661025"/>
          <p14:tracePt t="26207" x="7858125" y="5595938"/>
          <p14:tracePt t="26212" x="7867650" y="5519738"/>
          <p14:tracePt t="26219" x="7896225" y="5483225"/>
          <p14:tracePt t="26229" x="7905750" y="5464175"/>
          <p14:tracePt t="26235" x="7913688" y="5435600"/>
          <p14:tracePt t="26248" x="7913688" y="5426075"/>
          <p14:tracePt t="26283" x="7913688" y="5548313"/>
          <p14:tracePt t="26294" x="7913688" y="5634038"/>
          <p14:tracePt t="26299" x="7913688" y="5746750"/>
          <p14:tracePt t="26310" x="7913688" y="5878513"/>
          <p14:tracePt t="26315" x="7913688" y="5972175"/>
          <p14:tracePt t="26325" x="7896225" y="6067425"/>
          <p14:tracePt t="26331" x="7867650" y="6161088"/>
          <p14:tracePt t="26341" x="7839075" y="6216650"/>
          <p14:tracePt t="26348" x="7829550" y="6254750"/>
          <p14:tracePt t="26357" x="7810500" y="6273800"/>
          <p14:tracePt t="26373" x="7810500" y="6283325"/>
          <p14:tracePt t="26403" x="7867650" y="6199188"/>
          <p14:tracePt t="26413" x="7932738" y="6122988"/>
          <p14:tracePt t="26421" x="7999413" y="6019800"/>
          <p14:tracePt t="26428" x="8047038" y="5943600"/>
          <p14:tracePt t="26435" x="8093075" y="5888038"/>
          <p14:tracePt t="26445" x="8140700" y="5811838"/>
          <p14:tracePt t="26451" x="8188325" y="5727700"/>
          <p14:tracePt t="26461" x="8224838" y="5670550"/>
          <p14:tracePt t="26467" x="8272463" y="5614988"/>
          <p14:tracePt t="26477" x="8310563" y="5576888"/>
          <p14:tracePt t="26483" x="8329613" y="5538788"/>
          <p14:tracePt t="26493" x="8366125" y="5500688"/>
          <p14:tracePt t="26499" x="8394700" y="5483225"/>
          <p14:tracePt t="26508" x="8404225" y="5454650"/>
          <p14:tracePt t="26515" x="8413750" y="5445125"/>
          <p14:tracePt t="26578" x="8413750" y="5500688"/>
          <p14:tracePt t="26587" x="8413750" y="5567363"/>
          <p14:tracePt t="26598" x="8413750" y="5595938"/>
          <p14:tracePt t="26603" x="8413750" y="5651500"/>
          <p14:tracePt t="26612" x="8413750" y="5680075"/>
          <p14:tracePt t="26619" x="8413750" y="5708650"/>
          <p14:tracePt t="26630" x="8413750" y="5756275"/>
          <p14:tracePt t="26635" x="8413750" y="5775325"/>
          <p14:tracePt t="26643" x="8413750" y="5792788"/>
          <p14:tracePt t="26651" x="8413750" y="5821363"/>
          <p14:tracePt t="26660" x="8413750" y="5849938"/>
          <p14:tracePt t="26667" x="8413750" y="5859463"/>
          <p14:tracePt t="26676" x="8413750" y="5868988"/>
          <p14:tracePt t="26683" x="8413750" y="5878513"/>
          <p14:tracePt t="26692" x="8413750" y="5888038"/>
          <p14:tracePt t="26708" x="8423275" y="5888038"/>
          <p14:tracePt t="26716" x="8423275" y="5897563"/>
          <p14:tracePt t="26725" x="8432800" y="5897563"/>
          <p14:tracePt t="26735" x="8442325" y="5926138"/>
          <p14:tracePt t="26741" x="8451850" y="5943600"/>
          <p14:tracePt t="26751" x="8470900" y="5981700"/>
          <p14:tracePt t="26756" x="8480425" y="6019800"/>
          <p14:tracePt t="26766" x="8480425" y="6038850"/>
          <p14:tracePt t="26775" x="8489950" y="6057900"/>
          <p14:tracePt t="26781" x="8489950" y="6075363"/>
          <p14:tracePt t="26787" x="8497888" y="6084888"/>
          <p14:tracePt t="26796" x="8497888" y="6094413"/>
          <p14:tracePt t="26941" x="8497888" y="6067425"/>
          <p14:tracePt t="26949" x="8497888" y="6048375"/>
          <p14:tracePt t="26961" x="8497888" y="6038850"/>
          <p14:tracePt t="26965" x="8507413" y="6029325"/>
          <p14:tracePt t="26971" x="8526463" y="6019800"/>
          <p14:tracePt t="26980" x="8545513" y="6019800"/>
          <p14:tracePt t="26989" x="8574088" y="6010275"/>
          <p14:tracePt t="26997" x="8612188" y="5991225"/>
          <p14:tracePt t="27005" x="8631238" y="5991225"/>
          <p14:tracePt t="27017" x="8648700" y="5981700"/>
          <p14:tracePt t="27019" x="8677275" y="5981700"/>
          <p14:tracePt t="27029" x="8686800" y="5972175"/>
          <p14:tracePt t="27035" x="8696325" y="5972175"/>
          <p14:tracePt t="27045" x="8705850" y="5972175"/>
          <p14:tracePt t="27051" x="8715375" y="5972175"/>
          <p14:tracePt t="27060" x="8724900" y="5972175"/>
          <p14:tracePt t="27067" x="8753475" y="5981700"/>
          <p14:tracePt t="27076" x="8772525" y="6010275"/>
          <p14:tracePt t="27083" x="8809038" y="6038850"/>
          <p14:tracePt t="27092" x="8837613" y="6057900"/>
          <p14:tracePt t="27099" x="8875713" y="6084888"/>
          <p14:tracePt t="27109" x="8894763" y="6103938"/>
          <p14:tracePt t="27117" x="8923338" y="6132513"/>
          <p14:tracePt t="27130" x="8940800" y="6170613"/>
          <p14:tracePt t="27134" x="8950325" y="6180138"/>
          <p14:tracePt t="27139" x="8969375" y="6199188"/>
          <p14:tracePt t="27157" x="8969375" y="6208713"/>
          <p14:tracePt t="27166" x="8969375" y="6216650"/>
          <p14:tracePt t="27176" x="8978900" y="6226175"/>
          <p14:tracePt t="27181" x="8978900" y="6235700"/>
          <p14:tracePt t="27188" x="8978900" y="6245225"/>
          <p14:tracePt t="27196" x="8978900" y="6264275"/>
          <p14:tracePt t="27202" x="8988425" y="6283325"/>
          <p14:tracePt t="27225" x="8997950" y="6340475"/>
          <p14:tracePt t="27231" x="8997950" y="6376988"/>
          <p14:tracePt t="27235" x="9007475" y="6396038"/>
          <p14:tracePt t="27246" x="9017000" y="6434138"/>
          <p14:tracePt t="27253" x="9036050" y="6462713"/>
          <p14:tracePt t="27261" x="9036050" y="6481763"/>
          <p14:tracePt t="27268" x="9045575" y="6500813"/>
          <p14:tracePt t="27276" x="9055100" y="6537325"/>
          <p14:tracePt t="27283" x="9055100" y="6546850"/>
          <p14:tracePt t="27298" x="9064625" y="6565900"/>
          <p14:tracePt t="27301" x="9064625" y="6575425"/>
          <p14:tracePt t="27309" x="9072563" y="6584950"/>
          <p14:tracePt t="27315" x="9082088" y="6613525"/>
          <p14:tracePt t="27325" x="9082088" y="6623050"/>
          <p14:tracePt t="27331" x="9091613" y="6632575"/>
          <p14:tracePt t="27340" x="9091613" y="6642100"/>
          <p14:tracePt t="27403" x="9091613" y="6659563"/>
          <p14:tracePt t="27411" x="9091613" y="6707188"/>
          <p14:tracePt t="27419" x="9091613" y="6726238"/>
          <p14:tracePt t="27429" x="9091613" y="6745288"/>
          <p14:tracePt t="27435" x="9091613" y="6783388"/>
          <p14:tracePt t="27445" x="9091613" y="6800850"/>
          <p14:tracePt t="27451" x="9091613" y="6810375"/>
          <p14:tracePt t="27460" x="9091613" y="6838950"/>
          <p14:tracePt t="27478" x="9082088" y="6848475"/>
          <p14:tracePt t="27645" x="8866188" y="6838950"/>
          <p14:tracePt t="27652" x="8856663" y="6791325"/>
          <p14:tracePt t="27660" x="8847138" y="6773863"/>
          <p14:tracePt t="27667" x="8828088" y="6745288"/>
          <p14:tracePt t="27677" x="8818563" y="6726238"/>
          <p14:tracePt t="27683" x="8799513" y="6707188"/>
          <p14:tracePt t="27692" x="8789988" y="6697663"/>
          <p14:tracePt t="27699" x="8772525" y="6678613"/>
          <p14:tracePt t="27710" x="8772525" y="6669088"/>
          <p14:tracePt t="27718" x="8772525" y="6650038"/>
          <p14:tracePt t="27728" x="8772525" y="6632575"/>
          <p14:tracePt t="27734" x="8772525" y="6613525"/>
          <p14:tracePt t="27740" x="8772525" y="6575425"/>
          <p14:tracePt t="27747" x="8789988" y="6556375"/>
          <p14:tracePt t="27756" x="8809038" y="6527800"/>
          <p14:tracePt t="27764" x="8809038" y="6508750"/>
          <p14:tracePt t="27771" x="8818563" y="6500813"/>
          <p14:tracePt t="27780" x="8818563" y="6491288"/>
          <p14:tracePt t="27789" x="8818563" y="6481763"/>
          <p14:tracePt t="27797" x="8818563" y="6472238"/>
          <p14:tracePt t="27803" x="8828088" y="6472238"/>
          <p14:tracePt t="27814" x="8828088" y="6462713"/>
          <p14:tracePt t="27848" x="8837613" y="6453188"/>
          <p14:tracePt t="27894" x="8847138" y="6453188"/>
          <p14:tracePt t="27899" x="8875713" y="6453188"/>
          <p14:tracePt t="27908" x="8913813" y="6453188"/>
          <p14:tracePt t="27916" x="8931275" y="6453188"/>
          <p14:tracePt t="27924" x="8950325" y="6453188"/>
          <p14:tracePt t="27931" x="8969375" y="6453188"/>
          <p14:tracePt t="27940" x="8997950" y="6462713"/>
          <p14:tracePt t="27947" x="9017000" y="6462713"/>
          <p14:tracePt t="27956" x="9026525" y="6462713"/>
          <p14:tracePt t="27964" x="9026525" y="6472238"/>
          <p14:tracePt t="28037" x="9036050" y="6472238"/>
          <p14:tracePt t="28048" x="9055100" y="6481763"/>
          <p14:tracePt t="28054" x="9110663" y="6500813"/>
          <p14:tracePt t="28063" x="9139238" y="6508750"/>
          <p14:tracePt t="28067" x="9177338" y="6508750"/>
          <p14:tracePt t="28076" x="9223375" y="6508750"/>
          <p14:tracePt t="28083" x="9251950" y="6508750"/>
          <p14:tracePt t="28092" x="9271000" y="6500813"/>
          <p14:tracePt t="28108" x="9280525" y="6500813"/>
          <p14:tracePt t="28191" x="9280525" y="6491288"/>
          <p14:tracePt t="28197" x="9280525" y="6481763"/>
          <p14:tracePt t="28205" x="9290050" y="6462713"/>
          <p14:tracePt t="28213" x="9309100" y="6434138"/>
          <p14:tracePt t="28224" x="9328150" y="6396038"/>
          <p14:tracePt t="28228" x="9328150" y="6376988"/>
          <p14:tracePt t="28235" x="9337675" y="6357938"/>
          <p14:tracePt t="28245" x="9337675" y="6350000"/>
          <p14:tracePt t="28251" x="9337675" y="6340475"/>
          <p14:tracePt t="28262" x="9337675" y="6330950"/>
          <p14:tracePt t="28269" x="9337675" y="6321425"/>
          <p14:tracePt t="28371" x="9337675" y="6311900"/>
          <p14:tracePt t="28379" x="9337675" y="6302375"/>
          <p14:tracePt t="28390" x="9337675" y="6292850"/>
          <p14:tracePt t="28396" x="9337675" y="6283325"/>
          <p14:tracePt t="28468" x="9337675" y="6264275"/>
          <p14:tracePt t="28475" x="9337675" y="6254750"/>
          <p14:tracePt t="28485" x="9337675" y="6245225"/>
          <p14:tracePt t="31885" x="9337675" y="6199188"/>
          <p14:tracePt t="31892" x="9337675" y="6048375"/>
          <p14:tracePt t="31901" x="9364663" y="5991225"/>
          <p14:tracePt t="31911" x="9383713" y="5934075"/>
          <p14:tracePt t="31916" x="9393238" y="5888038"/>
          <p14:tracePt t="31926" x="9393238" y="5849938"/>
          <p14:tracePt t="31932" x="9393238" y="5830888"/>
          <p14:tracePt t="31940" x="9393238" y="5792788"/>
          <p14:tracePt t="31947" x="9374188" y="5746750"/>
          <p14:tracePt t="31959" x="9364663" y="5708650"/>
          <p14:tracePt t="31965" x="9337675" y="5670550"/>
          <p14:tracePt t="31972" x="9318625" y="5634038"/>
          <p14:tracePt t="31982" x="9290050" y="5605463"/>
          <p14:tracePt t="31993" x="9290050" y="5586413"/>
          <p14:tracePt t="31997" x="9280525" y="5576888"/>
          <p14:tracePt t="32003" x="9271000" y="5576888"/>
          <p14:tracePt t="32012" x="9271000" y="5567363"/>
          <p14:tracePt t="32021" x="9271000" y="5548313"/>
          <p14:tracePt t="32033" x="9261475" y="5510213"/>
          <p14:tracePt t="32035" x="9261475" y="5464175"/>
          <p14:tracePt t="32045" x="9251950" y="5426075"/>
          <p14:tracePt t="32051" x="9232900" y="5378450"/>
          <p14:tracePt t="32061" x="9232900" y="5332413"/>
          <p14:tracePt t="32066" x="9205913" y="5275263"/>
          <p14:tracePt t="32077" x="9196388" y="5227638"/>
          <p14:tracePt t="32083" x="9186863" y="5200650"/>
          <p14:tracePt t="32092" x="9177338" y="5181600"/>
          <p14:tracePt t="32116" x="9177338" y="5172075"/>
          <p14:tracePt t="32163" x="9167813" y="5172075"/>
          <p14:tracePt t="32179" x="9167813" y="5162550"/>
          <p14:tracePt t="32187" x="9186863" y="5124450"/>
          <p14:tracePt t="32196" x="9205913" y="5086350"/>
          <p14:tracePt t="32203" x="9215438" y="5068888"/>
          <p14:tracePt t="32212" x="9215438" y="5030788"/>
          <p14:tracePt t="32221" x="9215438" y="5002213"/>
          <p14:tracePt t="32229" x="9215438" y="4973638"/>
          <p14:tracePt t="32245" x="9215438" y="4908550"/>
          <p14:tracePt t="32251" x="9215438" y="4870450"/>
          <p14:tracePt t="32261" x="9215438" y="4832350"/>
          <p14:tracePt t="32267" x="9232900" y="4786313"/>
          <p14:tracePt t="32276" x="9261475" y="4748213"/>
          <p14:tracePt t="32283" x="9290050" y="4691063"/>
          <p14:tracePt t="32292" x="9299575" y="4672013"/>
          <p14:tracePt t="32299" x="9309100" y="4635500"/>
          <p14:tracePt t="32308" x="9328150" y="4616450"/>
          <p14:tracePt t="32317" x="9328150" y="4587875"/>
          <p14:tracePt t="32330" x="9318625" y="4568825"/>
          <p14:tracePt t="32332" x="9309100" y="4559300"/>
          <p14:tracePt t="32340" x="9299575" y="4549775"/>
          <p14:tracePt t="32349" x="9290050" y="4530725"/>
          <p14:tracePt t="32358" x="9280525" y="4521200"/>
          <p14:tracePt t="32490" x="9251950" y="4511675"/>
          <p14:tracePt t="32496" x="9215438" y="4484688"/>
          <p14:tracePt t="32509" x="9196388" y="4465638"/>
          <p14:tracePt t="32515" x="9186863" y="4465638"/>
          <p14:tracePt t="40675" x="9186863" y="4456113"/>
          <p14:tracePt t="40682" x="9072563" y="4360863"/>
          <p14:tracePt t="40692" x="8997950" y="4333875"/>
          <p14:tracePt t="40699" x="8931275" y="4305300"/>
          <p14:tracePt t="40709" x="8856663" y="4267200"/>
          <p14:tracePt t="40715" x="8818563" y="4248150"/>
          <p14:tracePt t="40724" x="8743950" y="4219575"/>
          <p14:tracePt t="40731" x="8696325" y="4192588"/>
          <p14:tracePt t="40740" x="8574088" y="4154488"/>
          <p14:tracePt t="40747" x="8497888" y="4125913"/>
          <p14:tracePt t="40756" x="8423275" y="4097338"/>
          <p14:tracePt t="40763" x="8375650" y="4087813"/>
          <p14:tracePt t="40773" x="8320088" y="4060825"/>
          <p14:tracePt t="40780" x="8272463" y="4051300"/>
          <p14:tracePt t="40789" x="8197850" y="4032250"/>
          <p14:tracePt t="40797" x="8150225" y="4022725"/>
          <p14:tracePt t="40803" x="8093075" y="4003675"/>
          <p14:tracePt t="40813" x="8027988" y="4003675"/>
          <p14:tracePt t="40819" x="7980363" y="3994150"/>
          <p14:tracePt t="40828" x="7886700" y="3975100"/>
          <p14:tracePt t="40835" x="7791450" y="3965575"/>
          <p14:tracePt t="40845" x="7678738" y="3965575"/>
          <p14:tracePt t="40850" x="7594600" y="3946525"/>
          <p14:tracePt t="40861" x="7499350" y="3929063"/>
          <p14:tracePt t="40867" x="7386638" y="3929063"/>
          <p14:tracePt t="40877" x="7339013" y="3919538"/>
          <p14:tracePt t="40882" x="7264400" y="3919538"/>
          <p14:tracePt t="40892" x="7197725" y="3910013"/>
          <p14:tracePt t="40899" x="7132638" y="3910013"/>
          <p14:tracePt t="40909" x="7056438" y="3890963"/>
          <p14:tracePt t="40914" x="7010400" y="3881438"/>
          <p14:tracePt t="40924" x="6953250" y="3862388"/>
          <p14:tracePt t="40931" x="6888163" y="3852863"/>
          <p14:tracePt t="40940" x="6792913" y="3833813"/>
          <p14:tracePt t="40946" x="6718300" y="3805238"/>
          <p14:tracePt t="40957" x="6642100" y="3795713"/>
          <p14:tracePt t="40963" x="6548438" y="3778250"/>
          <p14:tracePt t="40972" x="6454775" y="3749675"/>
          <p14:tracePt t="40979" x="6340475" y="3730625"/>
          <p14:tracePt t="40988" x="6227763" y="3711575"/>
          <p14:tracePt t="41000" x="6134100" y="3692525"/>
          <p14:tracePt t="41006" x="6067425" y="3663950"/>
          <p14:tracePt t="41017" x="5973763" y="3654425"/>
          <p14:tracePt t="41023" x="5878513" y="3636963"/>
          <p14:tracePt t="41033" x="5803900" y="3608388"/>
          <p14:tracePt t="41040" x="5691188" y="3570288"/>
          <p14:tracePt t="41050" x="5614988" y="3560763"/>
          <p14:tracePt t="41051" x="5540375" y="3532188"/>
          <p14:tracePt t="41064" x="5492750" y="3513138"/>
          <p14:tracePt t="41069" x="5454650" y="3495675"/>
          <p14:tracePt t="41085" x="5399088" y="3457575"/>
          <p14:tracePt t="41097" x="5370513" y="3448050"/>
          <p14:tracePt t="41100" x="5351463" y="3438525"/>
          <p14:tracePt t="41108" x="5322888" y="3419475"/>
          <p14:tracePt t="41115" x="5303838" y="3409950"/>
          <p14:tracePt t="41124" x="5295900" y="3400425"/>
          <p14:tracePt t="41133" x="5286375" y="3400425"/>
          <p14:tracePt t="41144" x="5276850" y="3400425"/>
          <p14:tracePt t="41310" x="5276850" y="3409950"/>
          <p14:tracePt t="41419" x="5276850" y="3419475"/>
          <p14:tracePt t="41427" x="5286375" y="3476625"/>
          <p14:tracePt t="41438" x="5313363" y="3503613"/>
          <p14:tracePt t="41444" x="5322888" y="3522663"/>
          <p14:tracePt t="41452" x="5332413" y="3560763"/>
          <p14:tracePt t="41461" x="5332413" y="3579813"/>
          <p14:tracePt t="41467" x="5360988" y="3608388"/>
          <p14:tracePt t="41478" x="5370513" y="3627438"/>
          <p14:tracePt t="41486" x="5370513" y="3644900"/>
          <p14:tracePt t="41492" x="5380038" y="3654425"/>
          <p14:tracePt t="41504" x="5380038" y="3663950"/>
          <p14:tracePt t="41511" x="5389563" y="3663950"/>
          <p14:tracePt t="41517" x="5389563" y="3673475"/>
          <p14:tracePt t="41920" x="5399088" y="3663950"/>
          <p14:tracePt t="41926" x="5418138" y="3644900"/>
          <p14:tracePt t="41936" x="5418138" y="3636963"/>
          <p14:tracePt t="41987" x="5418138" y="3627438"/>
          <p14:tracePt t="42588" x="5399088" y="3627438"/>
          <p14:tracePt t="42597" x="5360988" y="3663950"/>
          <p14:tracePt t="42613" x="5322888" y="3702050"/>
          <p14:tracePt t="42708" x="5313363" y="3702050"/>
          <p14:tracePt t="42724" x="5295900" y="3711575"/>
          <p14:tracePt t="42731" x="5286375" y="3721100"/>
          <p14:tracePt t="42741" x="5276850" y="3721100"/>
          <p14:tracePt t="42757" x="5267325" y="3730625"/>
          <p14:tracePt t="42763" x="5257800" y="3730625"/>
          <p14:tracePt t="42773" x="5238750" y="3730625"/>
          <p14:tracePt t="42779" x="5210175" y="3740150"/>
          <p14:tracePt t="42789" x="5200650" y="3740150"/>
          <p14:tracePt t="42796" x="5191125" y="3740150"/>
          <p14:tracePt t="42805" x="5181600" y="3749675"/>
          <p14:tracePt t="42875" x="5172075" y="3749675"/>
          <p14:tracePt t="42888" x="5172075" y="3768725"/>
          <p14:tracePt t="42900" x="5162550" y="3778250"/>
          <p14:tracePt t="42947" x="5153025" y="3778250"/>
          <p14:tracePt t="42956" x="5135563" y="3786188"/>
          <p14:tracePt t="42963" x="5097463" y="3795713"/>
          <p14:tracePt t="42973" x="5087938" y="3795713"/>
          <p14:tracePt t="43004" x="5078413" y="3795713"/>
          <p14:tracePt t="43467" x="5068888" y="3795713"/>
          <p14:tracePt t="43476" x="4994275" y="3730625"/>
          <p14:tracePt t="43485" x="4918075" y="3683000"/>
          <p14:tracePt t="43498" x="4862513" y="3673475"/>
          <p14:tracePt t="43502" x="4814888" y="3644900"/>
          <p14:tracePt t="43508" x="4757738" y="3636963"/>
          <p14:tracePt t="43517" x="4711700" y="3627438"/>
          <p14:tracePt t="43525" x="4673600" y="3608388"/>
          <p14:tracePt t="43532" x="4625975" y="3598863"/>
          <p14:tracePt t="43540" x="4587875" y="3589338"/>
          <p14:tracePt t="43547" x="4532313" y="3570288"/>
          <p14:tracePt t="43556" x="4513263" y="3570288"/>
          <p14:tracePt t="43563" x="4503738" y="3570288"/>
          <p14:tracePt t="43573" x="4494213" y="3560763"/>
          <p14:tracePt t="43581" x="4484688" y="3560763"/>
          <p14:tracePt t="44850" x="4494213" y="3551238"/>
          <p14:tracePt t="44859" x="4503738" y="3541713"/>
          <p14:tracePt t="44915" x="4513263" y="3541713"/>
          <p14:tracePt t="45897" x="4578350" y="3560763"/>
          <p14:tracePt t="45899" x="4719638" y="3608388"/>
          <p14:tracePt t="45908" x="4833938" y="3627438"/>
          <p14:tracePt t="45915" x="4918075" y="3644900"/>
          <p14:tracePt t="45924" x="4994275" y="3654425"/>
          <p14:tracePt t="45931" x="5087938" y="3654425"/>
          <p14:tracePt t="45942" x="5219700" y="3654425"/>
          <p14:tracePt t="45949" x="5332413" y="3673475"/>
          <p14:tracePt t="45959" x="5437188" y="3673475"/>
          <p14:tracePt t="45964" x="5511800" y="3673475"/>
          <p14:tracePt t="45972" x="5559425" y="3673475"/>
          <p14:tracePt t="45979" x="5578475" y="3673475"/>
          <p14:tracePt t="45988" x="5595938" y="3673475"/>
          <p14:tracePt t="46004" x="5605463" y="3673475"/>
          <p14:tracePt t="46019" x="5614988" y="3673475"/>
          <p14:tracePt t="46044" x="5624513" y="3673475"/>
          <p14:tracePt t="46050" x="5643563" y="3663950"/>
          <p14:tracePt t="46060" x="5681663" y="3654425"/>
          <p14:tracePt t="46070" x="5737225" y="3627438"/>
          <p14:tracePt t="46076" x="5775325" y="3608388"/>
          <p14:tracePt t="46086" x="5822950" y="3598863"/>
          <p14:tracePt t="46097" x="5851525" y="3589338"/>
          <p14:tracePt t="46098" x="5861050" y="3589338"/>
          <p14:tracePt t="46108" x="5861050" y="3579813"/>
          <p14:tracePt t="46131" x="5870575" y="3579813"/>
          <p14:tracePt t="46159" x="5878513" y="3579813"/>
          <p14:tracePt t="46166" x="5916613" y="3551238"/>
          <p14:tracePt t="46174" x="5973763" y="3541713"/>
          <p14:tracePt t="46180" x="6029325" y="3513138"/>
          <p14:tracePt t="46189" x="6048375" y="3495675"/>
          <p14:tracePt t="46195" x="6086475" y="3476625"/>
          <p14:tracePt t="46205" x="6096000" y="3457575"/>
          <p14:tracePt t="46223" x="6105525" y="3438525"/>
          <p14:tracePt t="46229" x="6105525" y="3429000"/>
          <p14:tracePt t="46235" x="6105525" y="3419475"/>
          <p14:tracePt t="46305" x="6105525" y="3409950"/>
          <p14:tracePt t="46357" x="6124575" y="3409950"/>
          <p14:tracePt t="46367" x="6208713" y="3400425"/>
          <p14:tracePt t="46375" x="6227763" y="3400425"/>
          <p14:tracePt t="46379" x="6256338" y="3381375"/>
          <p14:tracePt t="46388" x="6265863" y="3381375"/>
          <p14:tracePt t="46395" x="6275388" y="3381375"/>
          <p14:tracePt t="46428" x="6275388" y="3371850"/>
          <p14:tracePt t="46446" x="6284913" y="3371850"/>
          <p14:tracePt t="46457" x="6294438" y="3390900"/>
          <p14:tracePt t="46463" x="6313488" y="3409950"/>
          <p14:tracePt t="46468" x="6321425" y="3419475"/>
          <p14:tracePt t="46477" x="6359525" y="3429000"/>
          <p14:tracePt t="46484" x="6378575" y="3438525"/>
          <p14:tracePt t="46493" x="6407150" y="3438525"/>
          <p14:tracePt t="46508" x="6416675" y="3438525"/>
          <p14:tracePt t="46800" x="6397625" y="3438525"/>
          <p14:tracePt t="46803" x="6388100" y="3438525"/>
          <p14:tracePt t="46827" x="6378575" y="3438525"/>
          <p14:tracePt t="48344" x="6350000" y="3438525"/>
          <p14:tracePt t="48351" x="6227763" y="3438525"/>
          <p14:tracePt t="48355" x="6143625" y="3438525"/>
          <p14:tracePt t="48364" x="6067425" y="3457575"/>
          <p14:tracePt t="48372" x="5964238" y="3457575"/>
          <p14:tracePt t="48379" x="5888038" y="3457575"/>
          <p14:tracePt t="48388" x="5803900" y="3457575"/>
          <p14:tracePt t="48395" x="5746750" y="3467100"/>
          <p14:tracePt t="48405" x="5662613" y="3486150"/>
          <p14:tracePt t="48411" x="5588000" y="3495675"/>
          <p14:tracePt t="48418" x="5511800" y="3513138"/>
          <p14:tracePt t="48427" x="5464175" y="3513138"/>
          <p14:tracePt t="48435" x="5418138" y="3522663"/>
          <p14:tracePt t="48446" x="5380038" y="3522663"/>
          <p14:tracePt t="48456" x="5332413" y="3541713"/>
          <p14:tracePt t="48461" x="5276850" y="3541713"/>
          <p14:tracePt t="48467" x="5200650" y="3541713"/>
          <p14:tracePt t="48476" x="5068888" y="3541713"/>
          <p14:tracePt t="48483" x="4937125" y="3541713"/>
          <p14:tracePt t="48493" x="4776788" y="3541713"/>
          <p14:tracePt t="48499" x="4578350" y="3541713"/>
          <p14:tracePt t="48509" x="4410075" y="3560763"/>
          <p14:tracePt t="48515" x="4230688" y="3570288"/>
          <p14:tracePt t="48524" x="4070350" y="3589338"/>
          <p14:tracePt t="48533" x="3957638" y="3608388"/>
          <p14:tracePt t="48548" x="3816350" y="3627438"/>
          <p14:tracePt t="48557" x="3778250" y="3636963"/>
          <p14:tracePt t="48563" x="3759200" y="3636963"/>
          <p14:tracePt t="48573" x="3740150" y="3636963"/>
          <p14:tracePt t="48579" x="3721100" y="3636963"/>
          <p14:tracePt t="48591" x="3694113" y="3636963"/>
          <p14:tracePt t="48595" x="3675063" y="3636963"/>
          <p14:tracePt t="48606" x="3656013" y="3636963"/>
          <p14:tracePt t="48611" x="3617913" y="3636963"/>
          <p14:tracePt t="48619" x="3598863" y="3636963"/>
          <p14:tracePt t="48629" x="3570288" y="3636963"/>
          <p14:tracePt t="48642" x="3560763" y="3636963"/>
          <p14:tracePt t="48647" x="3543300" y="3636963"/>
          <p14:tracePt t="48655" x="3524250" y="3636963"/>
          <p14:tracePt t="48662" x="3514725" y="3636963"/>
          <p14:tracePt t="48677" x="3505200" y="3636963"/>
          <p14:tracePt t="48821" x="3505200" y="3627438"/>
          <p14:tracePt t="48829" x="3476625" y="3532188"/>
          <p14:tracePt t="48837" x="3467100" y="3495675"/>
          <p14:tracePt t="48845" x="3457575" y="3476625"/>
          <p14:tracePt t="48852" x="3457575" y="3467100"/>
          <p14:tracePt t="48861" x="3457575" y="3429000"/>
          <p14:tracePt t="48868" x="3457575" y="3409950"/>
          <p14:tracePt t="48876" x="3457575" y="3400425"/>
          <p14:tracePt t="48883" x="3457575" y="3381375"/>
          <p14:tracePt t="48892" x="3457575" y="3371850"/>
          <p14:tracePt t="48899" x="3457575" y="3362325"/>
          <p14:tracePt t="48909" x="3457575" y="3344863"/>
          <p14:tracePt t="48915" x="3457575" y="3335338"/>
          <p14:tracePt t="48924" x="3457575" y="3325813"/>
          <p14:tracePt t="48931" x="3457575" y="3316288"/>
          <p14:tracePt t="48941" x="3457575" y="3306763"/>
          <p14:tracePt t="48947" x="3457575" y="3297238"/>
          <p14:tracePt t="48974" x="3457575" y="3287713"/>
          <p14:tracePt t="48988" x="3467100" y="3278188"/>
          <p14:tracePt t="49005" x="3467100" y="3268663"/>
          <p14:tracePt t="49011" x="3476625" y="3259138"/>
          <p14:tracePt t="49020" x="3476625" y="3249613"/>
          <p14:tracePt t="49037" x="3486150" y="3240088"/>
          <p14:tracePt t="49062" x="3486150" y="3230563"/>
          <p14:tracePt t="49117" x="3495675" y="3230563"/>
          <p14:tracePt t="49142" x="3505200" y="3230563"/>
          <p14:tracePt t="61373" x="3778250" y="3175000"/>
          <p14:tracePt t="61379" x="4144963" y="3146425"/>
          <p14:tracePt t="61388" x="4692650" y="3117850"/>
          <p14:tracePt t="61396" x="5238750" y="3117850"/>
          <p14:tracePt t="61404" x="5729288" y="3117850"/>
          <p14:tracePt t="61411" x="6265863" y="3117850"/>
          <p14:tracePt t="61420" x="6727825" y="3098800"/>
          <p14:tracePt t="61429" x="7170738" y="3098800"/>
          <p14:tracePt t="61441" x="7631113" y="3071813"/>
          <p14:tracePt t="61445" x="7989888" y="3071813"/>
          <p14:tracePt t="61453" x="8310563" y="3071813"/>
          <p14:tracePt t="61460" x="8489950" y="3071813"/>
          <p14:tracePt t="61467" x="8602663" y="3079750"/>
          <p14:tracePt t="61476" x="8631238" y="3089275"/>
          <p14:tracePt t="61483" x="8639175" y="3089275"/>
          <p14:tracePt t="61533" x="8639175" y="3117850"/>
          <p14:tracePt t="61545" x="8639175" y="3194050"/>
          <p14:tracePt t="61549" x="8639175" y="3221038"/>
          <p14:tracePt t="61559" x="8639175" y="3259138"/>
          <p14:tracePt t="61563" x="8639175" y="3297238"/>
          <p14:tracePt t="61572" x="8639175" y="3316288"/>
          <p14:tracePt t="61579" x="8639175" y="3335338"/>
          <p14:tracePt t="61590" x="8639175" y="3362325"/>
          <p14:tracePt t="61597" x="8639175" y="3381375"/>
          <p14:tracePt t="61609" x="8639175" y="3400425"/>
          <p14:tracePt t="61611" x="8639175" y="3409950"/>
          <p14:tracePt t="61621" x="8639175" y="3429000"/>
          <p14:tracePt t="61629" x="8639175" y="3457575"/>
          <p14:tracePt t="61638" x="8612188" y="3476625"/>
          <p14:tracePt t="61643" x="8574088" y="3513138"/>
          <p14:tracePt t="61654" x="8516938" y="3570288"/>
          <p14:tracePt t="61659" x="8394700" y="3663950"/>
          <p14:tracePt t="61669" x="8301038" y="3749675"/>
          <p14:tracePt t="61676" x="8131175" y="3833813"/>
          <p14:tracePt t="61687" x="7970838" y="3910013"/>
          <p14:tracePt t="61692" x="7810500" y="3956050"/>
          <p14:tracePt t="61700" x="7697788" y="4013200"/>
          <p14:tracePt t="61708" x="7621588" y="4022725"/>
          <p14:tracePt t="61715" x="7613650" y="4032250"/>
          <p14:tracePt t="61724" x="7604125" y="4032250"/>
          <p14:tracePt t="61859" x="7640638" y="4022725"/>
          <p14:tracePt t="61866" x="7791450" y="3994150"/>
          <p14:tracePt t="61876" x="7932738" y="3956050"/>
          <p14:tracePt t="61884" x="8064500" y="3937000"/>
          <p14:tracePt t="61892" x="8224838" y="3929063"/>
          <p14:tracePt t="61900" x="8356600" y="3910013"/>
          <p14:tracePt t="61908" x="8489950" y="3871913"/>
          <p14:tracePt t="61917" x="8593138" y="3843338"/>
          <p14:tracePt t="61925" x="8639175" y="3824288"/>
          <p14:tracePt t="61932" x="8648700" y="3814763"/>
          <p14:tracePt t="61941" x="8658225" y="3814763"/>
          <p14:tracePt t="61947" x="8658225" y="3805238"/>
          <p14:tracePt t="61958" x="8667750" y="3805238"/>
          <p14:tracePt t="63781" x="8621713" y="3730625"/>
          <p14:tracePt t="63787" x="8555038" y="3608388"/>
          <p14:tracePt t="63795" x="8516938" y="3551238"/>
          <p14:tracePt t="63804" x="8470900" y="3495675"/>
          <p14:tracePt t="63811" x="8442325" y="3457575"/>
          <p14:tracePt t="63820" x="8423275" y="3419475"/>
          <p14:tracePt t="63827" x="8385175" y="3381375"/>
          <p14:tracePt t="63837" x="8356600" y="3362325"/>
          <p14:tracePt t="63843" x="8347075" y="3354388"/>
          <p14:tracePt t="63852" x="8347075" y="3344863"/>
          <p14:tracePt t="63859" x="8339138" y="3344863"/>
          <p14:tracePt t="63869" x="8339138" y="3325813"/>
          <p14:tracePt t="63876" x="8339138" y="3306763"/>
          <p14:tracePt t="63885" x="8329613" y="3278188"/>
          <p14:tracePt t="63892" x="8329613" y="3240088"/>
          <p14:tracePt t="63903" x="8320088" y="3213100"/>
          <p14:tracePt t="63908" x="8310563" y="3175000"/>
          <p14:tracePt t="63915" x="8291513" y="3117850"/>
          <p14:tracePt t="63924" x="8262938" y="3052763"/>
          <p14:tracePt t="63931" x="8234363" y="2947988"/>
          <p14:tracePt t="63941" x="8178800" y="2816225"/>
          <p14:tracePt t="63947" x="8131175" y="2655888"/>
          <p14:tracePt t="63957" x="8054975" y="2478088"/>
          <p14:tracePt t="63963" x="7961313" y="2289175"/>
          <p14:tracePt t="63973" x="7923213" y="2109788"/>
          <p14:tracePt t="63979" x="7858125" y="1930400"/>
          <p14:tracePt t="63988" x="7800975" y="1724025"/>
          <p14:tracePt t="63995" x="7745413" y="1525588"/>
          <p14:tracePt t="64004" x="7707313" y="1347788"/>
          <p14:tracePt t="64011" x="7688263" y="1149350"/>
          <p14:tracePt t="64020" x="7669213" y="950913"/>
          <p14:tracePt t="64027" x="7650163" y="773113"/>
          <p14:tracePt t="64036" x="7640638" y="574675"/>
          <p14:tracePt t="64043" x="7604125" y="414338"/>
          <p14:tracePt t="64052" x="7566025" y="263525"/>
          <p14:tracePt t="64059" x="7489825" y="1031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0"/>
          </p:nvPr>
        </p:nvSpPr>
        <p:spPr>
          <a:xfrm>
            <a:off x="10156605" y="6607668"/>
            <a:ext cx="1108303" cy="180989"/>
          </a:xfrm>
        </p:spPr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Helvetica" pitchFamily="34" charset="0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E3988A-0109-0B40-965D-9E0ED41EFEE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09601" y="256416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pPr algn="l"/>
            <a:r>
              <a:rPr lang="fi-FI" sz="3200" dirty="0" err="1">
                <a:solidFill>
                  <a:schemeClr val="accent2"/>
                </a:solidFill>
              </a:rPr>
              <a:t>Conclusions</a:t>
            </a:r>
            <a:endParaRPr lang="fi-FI" sz="3200" dirty="0">
              <a:solidFill>
                <a:schemeClr val="accent2"/>
              </a:solidFill>
            </a:endParaRPr>
          </a:p>
        </p:txBody>
      </p:sp>
      <p:sp>
        <p:nvSpPr>
          <p:cNvPr id="11" name="Date Placeholder 5"/>
          <p:cNvSpPr txBox="1">
            <a:spLocks/>
          </p:cNvSpPr>
          <p:nvPr/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457200" rtl="0" eaLnBrk="1" latinLnBrk="0" hangingPunct="1">
              <a:defRPr sz="900" kern="1200">
                <a:solidFill>
                  <a:schemeClr val="bg1"/>
                </a:solidFill>
                <a:latin typeface="Helvetica" pitchFamily="34" charset="0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12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13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14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950" y="1521513"/>
            <a:ext cx="10895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We propose an interactive framework </a:t>
            </a:r>
            <a:r>
              <a:rPr lang="en-US" sz="2400" dirty="0">
                <a:solidFill>
                  <a:srgbClr val="FF6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involving decision-makers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during the solution process to gain insight into the problem and can influence the solution process when they provide their preferences.</a:t>
            </a:r>
          </a:p>
          <a:p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6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However,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there is a need for experimental studies in different real-life problems to see how it would be successful.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decision-maker vs Group of decision-makers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92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5"/>
    </mc:Choice>
    <mc:Fallback>
      <p:transition spd="slow" advTm="3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1563F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162" y="-9646"/>
            <a:ext cx="1376837" cy="1227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46016" y="599433"/>
            <a:ext cx="333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Funded by the Academy of Finland (grant no 322221) </a:t>
            </a:r>
          </a:p>
          <a:p>
            <a:pPr algn="ctr"/>
            <a:endParaRPr lang="fi-FI" sz="900" dirty="0"/>
          </a:p>
        </p:txBody>
      </p:sp>
      <p:sp>
        <p:nvSpPr>
          <p:cNvPr id="11" name="Rectangle 10"/>
          <p:cNvSpPr/>
          <p:nvPr/>
        </p:nvSpPr>
        <p:spPr>
          <a:xfrm>
            <a:off x="4787039" y="142460"/>
            <a:ext cx="3289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u="sng" dirty="0"/>
              <a:t>https://desdeo.it.jyu.fi</a:t>
            </a:r>
            <a:endParaRPr lang="fi-FI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502" y="13763"/>
            <a:ext cx="972692" cy="1241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9616" y="1366022"/>
            <a:ext cx="92240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i-FI" sz="3200" b="1" dirty="0" err="1">
                <a:solidFill>
                  <a:schemeClr val="tx2"/>
                </a:solidFill>
              </a:rPr>
              <a:t>The</a:t>
            </a:r>
            <a:r>
              <a:rPr lang="fi-FI" sz="3200" b="1" dirty="0">
                <a:solidFill>
                  <a:schemeClr val="tx2"/>
                </a:solidFill>
              </a:rPr>
              <a:t> </a:t>
            </a:r>
            <a:r>
              <a:rPr lang="fi-FI" sz="3200" b="1" dirty="0" err="1">
                <a:solidFill>
                  <a:schemeClr val="tx2"/>
                </a:solidFill>
              </a:rPr>
              <a:t>world</a:t>
            </a:r>
            <a:r>
              <a:rPr lang="fi-FI" sz="3200" b="1" dirty="0">
                <a:solidFill>
                  <a:schemeClr val="tx2"/>
                </a:solidFill>
              </a:rPr>
              <a:t> is </a:t>
            </a:r>
            <a:r>
              <a:rPr lang="fi-FI" sz="3200" b="1" dirty="0" err="1">
                <a:solidFill>
                  <a:schemeClr val="tx2"/>
                </a:solidFill>
              </a:rPr>
              <a:t>deeply</a:t>
            </a:r>
            <a:r>
              <a:rPr lang="fi-FI" sz="3200" b="1" dirty="0">
                <a:solidFill>
                  <a:schemeClr val="tx2"/>
                </a:solidFill>
              </a:rPr>
              <a:t> </a:t>
            </a:r>
            <a:r>
              <a:rPr lang="fi-FI" sz="3200" b="1" dirty="0" err="1">
                <a:solidFill>
                  <a:schemeClr val="tx2"/>
                </a:solidFill>
              </a:rPr>
              <a:t>uncertain</a:t>
            </a:r>
            <a:r>
              <a:rPr lang="fi-FI" sz="3200" b="1" dirty="0">
                <a:solidFill>
                  <a:schemeClr val="tx2"/>
                </a:solidFill>
              </a:rPr>
              <a:t> &amp; multi-</a:t>
            </a:r>
            <a:r>
              <a:rPr lang="fi-FI" sz="3200" b="1" dirty="0" err="1">
                <a:solidFill>
                  <a:schemeClr val="tx2"/>
                </a:solidFill>
              </a:rPr>
              <a:t>objective</a:t>
            </a:r>
            <a:endParaRPr lang="fi-FI" sz="3200" b="1" dirty="0">
              <a:solidFill>
                <a:schemeClr val="tx2"/>
              </a:solidFill>
            </a:endParaRPr>
          </a:p>
        </p:txBody>
      </p:sp>
      <p:pic>
        <p:nvPicPr>
          <p:cNvPr id="15" name="Picture 4" descr="https://desdeo.misitano.xyz/media/images/desdeo_logo.png">
            <a:extLst>
              <a:ext uri="{FF2B5EF4-FFF2-40B4-BE49-F238E27FC236}">
                <a16:creationId xmlns:a16="http://schemas.microsoft.com/office/drawing/2014/main" id="{A920828F-307A-4A7A-AFF5-18DFC93C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7078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2206BF-0121-49A0-9DEF-ECDB2DAA7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3" y="2057350"/>
            <a:ext cx="6678560" cy="2601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50F0B-BD5A-4B4D-9AAC-1546A1D28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135004"/>
            <a:ext cx="6126843" cy="25879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E0ABFC-81AC-4883-B79F-5BEE06187A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6821" y="4554837"/>
            <a:ext cx="5647757" cy="2205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04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9"/>
    </mc:Choice>
    <mc:Fallback>
      <p:transition spd="slow" advTm="2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" presetClass="emph" presetSubtype="0" repeatCount="indefinite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904" y="557506"/>
            <a:ext cx="5804924" cy="727006"/>
          </a:xfrm>
        </p:spPr>
        <p:txBody>
          <a:bodyPr>
            <a:noAutofit/>
          </a:bodyPr>
          <a:lstStyle/>
          <a:p>
            <a:pPr algn="l"/>
            <a:r>
              <a:rPr lang="en-US" sz="2800" b="0" dirty="0">
                <a:latin typeface="Helvetica"/>
              </a:rPr>
              <a:t>Case study - </a:t>
            </a:r>
            <a:r>
              <a:rPr lang="en-GB" sz="2800" b="0" i="0" dirty="0">
                <a:effectLst/>
                <a:latin typeface="Arial"/>
              </a:rPr>
              <a:t>water quality management</a:t>
            </a:r>
            <a:r>
              <a:rPr lang="en-US" sz="3600" b="0" dirty="0">
                <a:latin typeface="Helvetica"/>
              </a:rPr>
              <a:t>*</a:t>
            </a:r>
            <a:r>
              <a:rPr lang="en-US" b="0" dirty="0">
                <a:latin typeface="Helvetica"/>
              </a:rPr>
              <a:t> </a:t>
            </a:r>
            <a:r>
              <a:rPr lang="en-US" sz="2000" b="0" dirty="0">
                <a:latin typeface="Helvetica"/>
              </a:rPr>
              <a:t>(an extended uncertain version)</a:t>
            </a:r>
            <a:r>
              <a:rPr lang="en-US" b="0" dirty="0">
                <a:latin typeface="Helvetica"/>
              </a:rPr>
              <a:t> </a:t>
            </a:r>
            <a:endParaRPr lang="fi-FI" sz="28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10.11.2022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3BFDAD-3D9D-4208-8C1D-0BC399B22865}"/>
              </a:ext>
            </a:extLst>
          </p:cNvPr>
          <p:cNvSpPr txBox="1"/>
          <p:nvPr/>
        </p:nvSpPr>
        <p:spPr>
          <a:xfrm>
            <a:off x="137573" y="2150630"/>
            <a:ext cx="5569402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0" i="0" dirty="0">
                <a:effectLst/>
                <a:latin typeface="Palatino Linotype"/>
              </a:rPr>
              <a:t>Extra treatment facilities are </a:t>
            </a:r>
            <a:r>
              <a:rPr lang="en-US" sz="2000" dirty="0">
                <a:latin typeface="Palatino Linotype"/>
              </a:rPr>
              <a:t>required to</a:t>
            </a:r>
            <a:r>
              <a:rPr lang="en-US" sz="2000" b="0" i="0" dirty="0">
                <a:effectLst/>
                <a:latin typeface="Palatino Linotype"/>
              </a:rPr>
              <a:t> reduce the pollution of the city and the Fresh Fishery</a:t>
            </a:r>
            <a:r>
              <a:rPr lang="en-US" sz="2000" dirty="0">
                <a:latin typeface="Arial"/>
                <a:cs typeface="Arial"/>
              </a:rPr>
              <a:t> 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/>
              <a:t>The costs would </a:t>
            </a:r>
            <a:r>
              <a:rPr lang="en-US" sz="2000" dirty="0">
                <a:solidFill>
                  <a:schemeClr val="accent1"/>
                </a:solidFill>
              </a:rPr>
              <a:t>decline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/>
              <a:t>Fresh Fishery’s </a:t>
            </a:r>
            <a:r>
              <a:rPr lang="en-US" sz="2000" dirty="0">
                <a:solidFill>
                  <a:schemeClr val="accent1"/>
                </a:solidFill>
              </a:rPr>
              <a:t>investment return </a:t>
            </a:r>
            <a:r>
              <a:rPr lang="en-US" sz="2000" dirty="0"/>
              <a:t>and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raise the city’s tax rate.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E782F06-A433-4289-8F5C-A697042BA3F9}"/>
                  </a:ext>
                </a:extLst>
              </p:cNvPr>
              <p:cNvSpPr txBox="1"/>
              <p:nvPr/>
            </p:nvSpPr>
            <p:spPr>
              <a:xfrm>
                <a:off x="137573" y="4382064"/>
                <a:ext cx="576358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0" i="0" dirty="0">
                    <a:effectLst/>
                  </a:rPr>
                  <a:t>Two</a:t>
                </a:r>
                <a:r>
                  <a:rPr lang="en-GB" b="0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GB" b="0" i="0" dirty="0">
                    <a:solidFill>
                      <a:schemeClr val="accent1"/>
                    </a:solidFill>
                    <a:effectLst/>
                  </a:rPr>
                  <a:t>decisions </a:t>
                </a:r>
                <a:r>
                  <a:rPr lang="en-GB" b="0" i="0" dirty="0">
                    <a:effectLst/>
                  </a:rPr>
                  <a:t>to be made are the proportional amounts of pollution to be removed from water discharge at the Fresh Fishery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altLang="ko-KR" b="0" i="1" dirty="0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altLang="ko-KR" b="0" i="1" dirty="0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i-FI" altLang="ko-KR" b="0" i="1" dirty="0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b="0" i="0" dirty="0">
                    <a:effectLst/>
                  </a:rPr>
                  <a:t>)</a:t>
                </a:r>
                <a:r>
                  <a:rPr lang="en-US" altLang="ko-KR" b="0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GB" b="0" i="0" dirty="0">
                    <a:effectLst/>
                  </a:rPr>
                  <a:t>and at the 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altLang="ko-KR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altLang="ko-KR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i-FI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b="0" i="0" dirty="0">
                    <a:effectLst/>
                  </a:rPr>
                  <a:t>).</a:t>
                </a:r>
                <a:r>
                  <a:rPr lang="en-US" altLang="ko-KR" b="0" i="0" dirty="0">
                    <a:solidFill>
                      <a:schemeClr val="bg1"/>
                    </a:solidFill>
                    <a:effectLst/>
                  </a:rPr>
                  <a:t>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E782F06-A433-4289-8F5C-A697042BA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73" y="4382064"/>
                <a:ext cx="5763585" cy="923330"/>
              </a:xfrm>
              <a:prstGeom prst="rect">
                <a:avLst/>
              </a:prstGeom>
              <a:blipFill>
                <a:blip r:embed="rId5"/>
                <a:stretch>
                  <a:fillRect l="-1101" t="-4110" b="-958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31F50C73-E3E1-4D13-8AC4-4305F68DF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828" y="0"/>
            <a:ext cx="6270172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355DFB6-5FF2-454B-858D-66626BC65CE9}"/>
              </a:ext>
            </a:extLst>
          </p:cNvPr>
          <p:cNvSpPr txBox="1"/>
          <p:nvPr/>
        </p:nvSpPr>
        <p:spPr>
          <a:xfrm>
            <a:off x="925532" y="5905612"/>
            <a:ext cx="49962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1" dirty="0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* Narula, S. C. &amp; </a:t>
            </a:r>
            <a:r>
              <a:rPr lang="en-GB" sz="1000" b="0" i="1" dirty="0" err="1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Weistroffer</a:t>
            </a:r>
            <a:r>
              <a:rPr lang="en-GB" sz="1000" b="0" i="1" dirty="0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H. R. (1989), ‘A Flexible Method for Nonlinear Multicriteria Decision-Making Problems’, IEEE Transactions on Systems, Man and Cybernetics 19(4), 883–887.</a:t>
            </a:r>
            <a:endParaRPr lang="en-US" sz="1000" i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6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51"/>
    </mc:Choice>
    <mc:Fallback>
      <p:transition spd="slow" advTm="68151"/>
    </mc:Fallback>
  </mc:AlternateContent>
  <p:extLst>
    <p:ext uri="{3A86A75C-4F4B-4683-9AE1-C65F6400EC91}">
      <p14:laserTraceLst xmlns:p14="http://schemas.microsoft.com/office/powerpoint/2010/main">
        <p14:tracePtLst>
          <p14:tracePt t="10595" x="1938338" y="804863"/>
          <p14:tracePt t="10742" x="2895600" y="919163"/>
          <p14:tracePt t="10894" x="2900363" y="919163"/>
          <p14:tracePt t="11044" x="2900363" y="904875"/>
          <p14:tracePt t="11103" x="2905125" y="904875"/>
          <p14:tracePt t="12844" x="2928938" y="962025"/>
          <p14:tracePt t="13049" x="3286125" y="1138238"/>
          <p14:tracePt t="13119" x="3938588" y="1200150"/>
          <p14:tracePt t="13264" x="6996113" y="1200150"/>
          <p14:tracePt t="13401" x="7048500" y="1185863"/>
          <p14:tracePt t="13743" x="7424738" y="1243013"/>
          <p14:tracePt t="13896" x="8924925" y="2614613"/>
          <p14:tracePt t="14043" x="10467975" y="3314700"/>
          <p14:tracePt t="14193" x="10777538" y="3671888"/>
          <p14:tracePt t="14333" x="11206163" y="3871913"/>
          <p14:tracePt t="14394" x="11210925" y="3876675"/>
          <p14:tracePt t="14531" x="11191875" y="3895725"/>
          <p14:tracePt t="14589" x="11163300" y="3914775"/>
          <p14:tracePt t="14855" x="11034713" y="4267200"/>
          <p14:tracePt t="15025" x="10477500" y="4486275"/>
          <p14:tracePt t="15133" x="10363200" y="4533900"/>
          <p14:tracePt t="15329" x="10196513" y="4581525"/>
          <p14:tracePt t="15514" x="10134600" y="4595813"/>
          <p14:tracePt t="16582" x="10172700" y="4581525"/>
          <p14:tracePt t="17473" x="10272713" y="4572000"/>
          <p14:tracePt t="17613" x="10520363" y="4572000"/>
          <p14:tracePt t="17682" x="10558463" y="4567238"/>
          <p14:tracePt t="19326" x="10710863" y="4557713"/>
          <p14:tracePt t="19477" x="10920413" y="4548188"/>
          <p14:tracePt t="19539" x="10939463" y="4548188"/>
          <p14:tracePt t="19665" x="10982325" y="4538663"/>
          <p14:tracePt t="20003" x="11001375" y="4633913"/>
          <p14:tracePt t="20060" x="11010900" y="4643438"/>
          <p14:tracePt t="20427" x="10801350" y="4171950"/>
          <p14:tracePt t="20560" x="10501313" y="2662238"/>
          <p14:tracePt t="20706" x="10344150" y="2305050"/>
          <p14:tracePt t="20860" x="10096500" y="2085975"/>
          <p14:tracePt t="20933" x="9834563" y="1881188"/>
          <p14:tracePt t="21071" x="9725025" y="1838325"/>
          <p14:tracePt t="21216" x="9663113" y="1838325"/>
          <p14:tracePt t="21289" x="9658350" y="1838325"/>
          <p14:tracePt t="21456" x="9658350" y="1843088"/>
          <p14:tracePt t="26499" x="9334500" y="2124075"/>
          <p14:tracePt t="26561" x="9229725" y="2214563"/>
          <p14:tracePt t="26716" x="9191625" y="2238375"/>
          <p14:tracePt t="27642" x="8624888" y="2071688"/>
          <p14:tracePt t="27774" x="8462963" y="2028825"/>
          <p14:tracePt t="27913" x="8382000" y="1990725"/>
          <p14:tracePt t="28329" x="8534400" y="2100263"/>
          <p14:tracePt t="28475" x="9239250" y="2624138"/>
          <p14:tracePt t="28546" x="9301163" y="2686050"/>
          <p14:tracePt t="28690" x="9305925" y="2686050"/>
          <p14:tracePt t="42451" x="9124950" y="2686050"/>
          <p14:tracePt t="42591" x="8586788" y="2838450"/>
          <p14:tracePt t="42750" x="7820025" y="3038475"/>
          <p14:tracePt t="42902" x="7334250" y="3162300"/>
          <p14:tracePt t="43041" x="7234238" y="3133725"/>
          <p14:tracePt t="43313" x="7124700" y="2895600"/>
          <p14:tracePt t="43456" x="6348413" y="2643188"/>
          <p14:tracePt t="43605" x="5414963" y="2909888"/>
          <p14:tracePt t="43665" x="5376863" y="2938463"/>
          <p14:tracePt t="44079" x="5172075" y="3162300"/>
          <p14:tracePt t="44218" x="5005388" y="3300413"/>
          <p14:tracePt t="44289" x="4976813" y="3352800"/>
          <p14:tracePt t="44437" x="4953000" y="3457575"/>
          <p14:tracePt t="44500" x="4900613" y="3638550"/>
          <p14:tracePt t="44578" x="4843463" y="3724275"/>
          <p14:tracePt t="44726" x="4500563" y="3752850"/>
          <p14:tracePt t="44790" x="4314825" y="3743325"/>
          <p14:tracePt t="44944" x="3714750" y="3600450"/>
          <p14:tracePt t="45093" x="3571875" y="3505200"/>
          <p14:tracePt t="57362" x="3519488" y="3529013"/>
          <p14:tracePt t="57514" x="3595688" y="3652838"/>
          <p14:tracePt t="57657" x="3605213" y="3671888"/>
          <p14:tracePt t="61762" x="3686175" y="4119563"/>
          <p14:tracePt t="61902" x="3690938" y="4300538"/>
          <p14:tracePt t="61972" x="3709988" y="4333875"/>
          <p14:tracePt t="62051" x="3890963" y="4633913"/>
          <p14:tracePt t="62118" x="3929063" y="4662488"/>
          <p14:tracePt t="62279" x="4019550" y="4614863"/>
          <p14:tracePt t="62431" x="4481513" y="4700588"/>
          <p14:tracePt t="62589" x="4691063" y="4462463"/>
          <p14:tracePt t="62649" x="4719638" y="4291013"/>
          <p14:tracePt t="62798" x="4752975" y="4143375"/>
          <p14:tracePt t="62935" x="4752975" y="4133850"/>
          <p14:tracePt t="65213" x="4071938" y="3676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469" y="26460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1. Scoping the model</a:t>
            </a:r>
            <a:endParaRPr lang="fi-FI" sz="2000" dirty="0"/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10.11.2022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502755" y="1795016"/>
                <a:ext cx="11337243" cy="32992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73152" tIns="36578" rIns="73152" bIns="365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853"/>
                  </a:spcAft>
                </a:pPr>
                <a:r>
                  <a:rPr lang="en-US" sz="2200" b="1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Max</a:t>
                </a:r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Water quality at the Fresh Fishery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1</m:t>
                        </m:r>
                      </m:sub>
                    </m:sSub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(</m:t>
                    </m:r>
                    <m:r>
                      <a:rPr lang="fi-FI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𝒙</m:t>
                    </m:r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)    =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𝛼</m:t>
                    </m:r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+</m:t>
                    </m:r>
                    <m:d>
                      <m:dPr>
                        <m:ctrlP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i-FI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i-FI" sz="2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fi-FI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Lato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i-FI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Lato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i-FI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Lato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fi-FI" sz="2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Lato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i-FI" sz="220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Lato" charset="0"/>
                                              </a:rPr>
                                              <m:t>𝛽</m:t>
                                            </m:r>
                                          </m:num>
                                          <m:den>
                                            <m:r>
                                              <a:rPr lang="fi-FI" sz="2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Lato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r>
                                          <a:rPr lang="fi-FI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Lato" charset="0"/>
                                          </a:rPr>
                                          <m:t>−1.14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i-FI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Lato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fi-FI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+ </m:t>
                            </m:r>
                            <m:sSup>
                              <m:sSupPr>
                                <m:ctrlPr>
                                  <a:rPr lang="fi-FI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Lato" charset="0"/>
                                  </a:rPr>
                                </m:ctrlPr>
                              </m:sSupPr>
                              <m:e>
                                <m:r>
                                  <a:rPr lang="fi-FI" sz="2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Lato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fi-FI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Lato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func>
                      </m:e>
                    </m:d>
                    <m:sSub>
                      <m:sSubPr>
                        <m:ctrlP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𝑥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</a:t>
                </a:r>
                <a:endParaRPr lang="en-US" sz="2200" dirty="0">
                  <a:solidFill>
                    <a:srgbClr val="FFCC29"/>
                  </a:solidFill>
                  <a:latin typeface="Lato" charset="0"/>
                  <a:ea typeface="Lato" charset="0"/>
                  <a:cs typeface="Lato" charset="0"/>
                </a:endParaRPr>
              </a:p>
              <a:p>
                <a:pPr>
                  <a:spcAft>
                    <a:spcPts val="853"/>
                  </a:spcAft>
                </a:pPr>
                <a:r>
                  <a:rPr lang="en-US" sz="2200" b="1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Max </a:t>
                </a:r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Water quality at the city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2</m:t>
                        </m:r>
                      </m:sub>
                    </m:sSub>
                    <m:r>
                      <a:rPr lang="fi-FI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(</m:t>
                    </m:r>
                    <m:r>
                      <a:rPr lang="fi-FI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𝒙</m:t>
                    </m:r>
                    <m:r>
                      <a:rPr lang="fi-FI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)                    = </a:t>
                </a:r>
                <a14:m>
                  <m:oMath xmlns:m="http://schemas.openxmlformats.org/officeDocument/2006/math">
                    <m:r>
                      <a:rPr lang="fi-FI" sz="2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𝛾</m:t>
                    </m:r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+ </m:t>
                    </m:r>
                    <m:r>
                      <a:rPr lang="fi-FI" sz="2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𝛿</m:t>
                    </m:r>
                    <m:sSub>
                      <m:sSubPr>
                        <m:ctrlP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𝑥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1</m:t>
                        </m:r>
                      </m:sub>
                    </m:sSub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+</m:t>
                    </m:r>
                    <m:r>
                      <a:rPr lang="fi-FI" sz="2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𝜉</m:t>
                    </m:r>
                    <m:sSub>
                      <m:sSubPr>
                        <m:ctrlP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𝑥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2</m:t>
                        </m:r>
                      </m:sub>
                    </m:sSub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+</m:t>
                    </m:r>
                    <m:f>
                      <m:fPr>
                        <m:ctrlP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fPr>
                      <m:num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0.01</m:t>
                        </m:r>
                      </m:num>
                      <m:den>
                        <m:r>
                          <a:rPr lang="fi-FI" sz="2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𝜂</m:t>
                        </m:r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i-FI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</m:ctrlPr>
                          </m:sSubSupPr>
                          <m:e>
                            <m:r>
                              <a:rPr lang="fi-FI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i-FI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i-FI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fi-FI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+</m:t>
                    </m:r>
                    <m:f>
                      <m:fPr>
                        <m:ctrlPr>
                          <a:rPr lang="fi-FI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fPr>
                      <m:num>
                        <m:r>
                          <a:rPr lang="fi-FI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0.</m:t>
                        </m:r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3</m:t>
                        </m:r>
                      </m:num>
                      <m:den>
                        <m:r>
                          <a:rPr lang="fi-FI" sz="2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𝜂</m:t>
                        </m:r>
                        <m:r>
                          <a:rPr lang="fi-FI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i-FI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</m:ctrlPr>
                          </m:sSubSupPr>
                          <m:e>
                            <m:r>
                              <a:rPr lang="fi-FI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i-FI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i-FI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sz="2200" dirty="0">
                  <a:solidFill>
                    <a:srgbClr val="FFCC29"/>
                  </a:solidFill>
                  <a:latin typeface="Lato" charset="0"/>
                  <a:ea typeface="Lato" charset="0"/>
                  <a:cs typeface="Lato" charset="0"/>
                </a:endParaRPr>
              </a:p>
              <a:p>
                <a:pPr>
                  <a:spcAft>
                    <a:spcPts val="853"/>
                  </a:spcAft>
                </a:pPr>
                <a:r>
                  <a:rPr lang="en-US" sz="2200" b="1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Max</a:t>
                </a:r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Investment return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3</m:t>
                        </m:r>
                      </m:sub>
                    </m:sSub>
                    <m:r>
                      <a:rPr lang="fi-FI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(</m:t>
                    </m:r>
                    <m:r>
                      <a:rPr lang="fi-FI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𝒙</m:t>
                    </m:r>
                    <m:r>
                      <a:rPr lang="fi-FI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)                                = </a:t>
                </a:r>
                <a14:m>
                  <m:oMath xmlns:m="http://schemas.openxmlformats.org/officeDocument/2006/math">
                    <m:r>
                      <a:rPr lang="fi-FI" sz="2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𝑟</m:t>
                    </m:r>
                    <m:r>
                      <a:rPr lang="fi-FI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−</m:t>
                    </m:r>
                    <m:f>
                      <m:fPr>
                        <m:ctrlP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fPr>
                      <m:num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0.</m:t>
                        </m:r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7</m:t>
                        </m:r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1</m:t>
                        </m:r>
                      </m:num>
                      <m:den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1.09</m:t>
                        </m:r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i-FI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</m:ctrlPr>
                          </m:sSubSupPr>
                          <m:e>
                            <m:r>
                              <a:rPr lang="fi-FI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i-FI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i-FI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sz="2200" dirty="0">
                  <a:solidFill>
                    <a:srgbClr val="FFCC29"/>
                  </a:solidFill>
                  <a:latin typeface="Lato" charset="0"/>
                  <a:ea typeface="Lato" charset="0"/>
                  <a:cs typeface="Lato" charset="0"/>
                </a:endParaRPr>
              </a:p>
              <a:p>
                <a:pPr>
                  <a:spcAft>
                    <a:spcPts val="853"/>
                  </a:spcAft>
                </a:pPr>
                <a:r>
                  <a:rPr lang="en-US" sz="2200" b="1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Min</a:t>
                </a:r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Rise in the city’s tax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4</m:t>
                        </m:r>
                      </m:sub>
                    </m:sSub>
                    <m:r>
                      <a:rPr lang="fi-FI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(</m:t>
                    </m:r>
                    <m:r>
                      <a:rPr lang="fi-FI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𝒙</m:t>
                    </m:r>
                    <m:r>
                      <a:rPr lang="fi-FI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)                      =</a:t>
                </a:r>
                <a14:m>
                  <m:oMath xmlns:m="http://schemas.openxmlformats.org/officeDocument/2006/math">
                    <m:r>
                      <a:rPr lang="fi-FI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 −0.96+</m:t>
                    </m:r>
                    <m:f>
                      <m:fPr>
                        <m:ctrlP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fPr>
                      <m:num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0.71</m:t>
                        </m:r>
                      </m:num>
                      <m:den>
                        <m:r>
                          <a:rPr lang="fi-FI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1.09−</m:t>
                        </m:r>
                        <m:sSubSup>
                          <m:sSubSupPr>
                            <m:ctrlPr>
                              <a:rPr lang="fi-FI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</m:ctrlPr>
                          </m:sSubSupPr>
                          <m:e>
                            <m:r>
                              <a:rPr lang="fi-FI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i-FI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i-FI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sz="2200" dirty="0">
                  <a:solidFill>
                    <a:schemeClr val="tx1"/>
                  </a:solidFill>
                  <a:latin typeface="Lato" charset="0"/>
                  <a:ea typeface="Lato" charset="0"/>
                  <a:cs typeface="Lato" charset="0"/>
                </a:endParaRPr>
              </a:p>
              <a:p>
                <a:pPr>
                  <a:spcAft>
                    <a:spcPts val="853"/>
                  </a:spcAft>
                </a:pPr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           </a:t>
                </a:r>
                <a:r>
                  <a:rPr lang="en-US" sz="2200" dirty="0" err="1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s.t.</a:t>
                </a:r>
                <a:r>
                  <a:rPr lang="en-US" sz="22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fi-FI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0.3 </m:t>
                    </m:r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≤</m:t>
                    </m:r>
                    <m:r>
                      <a:rPr lang="fi-FI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 </m:t>
                    </m:r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𝑥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1</m:t>
                        </m:r>
                      </m:sub>
                    </m:sSub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, </m:t>
                    </m:r>
                    <m:sSub>
                      <m:sSubPr>
                        <m:ctrlP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𝑥</m:t>
                        </m:r>
                      </m:e>
                      <m:sub>
                        <m:r>
                          <a:rPr lang="fi-FI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2</m:t>
                        </m:r>
                      </m:sub>
                    </m:sSub>
                    <m:r>
                      <a:rPr lang="fi-FI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≤1,</m:t>
                    </m:r>
                  </m:oMath>
                </a14:m>
                <a:endParaRPr lang="en-US" sz="2200" dirty="0">
                  <a:solidFill>
                    <a:srgbClr val="FFCC29"/>
                  </a:solidFill>
                  <a:latin typeface="Lato" charset="0"/>
                  <a:ea typeface="Lato" charset="0"/>
                  <a:cs typeface="Lato" charset="0"/>
                </a:endParaRPr>
              </a:p>
              <a:p>
                <a:endParaRPr lang="en-US" sz="2200" dirty="0">
                  <a:solidFill>
                    <a:srgbClr val="FFCC29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55" y="1795016"/>
                <a:ext cx="11337243" cy="3299266"/>
              </a:xfrm>
              <a:prstGeom prst="rect">
                <a:avLst/>
              </a:prstGeom>
              <a:blipFill>
                <a:blip r:embed="rId6"/>
                <a:stretch>
                  <a:fillRect l="-783" t="-30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006620F-3C0B-44AA-AD31-3933F79D7341}"/>
              </a:ext>
            </a:extLst>
          </p:cNvPr>
          <p:cNvSpPr txBox="1"/>
          <p:nvPr/>
        </p:nvSpPr>
        <p:spPr>
          <a:xfrm>
            <a:off x="502755" y="879777"/>
            <a:ext cx="10585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1a. Decision problem formulation - Water quality management (</a:t>
            </a:r>
            <a:r>
              <a:rPr lang="en-US" sz="2400" b="0" i="0" dirty="0">
                <a:solidFill>
                  <a:srgbClr val="F1563F"/>
                </a:solidFill>
                <a:effectLst/>
                <a:latin typeface="Arial" panose="020B0604020202020204" pitchFamily="34" charset="0"/>
              </a:rPr>
              <a:t>extended version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)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9D9042-D834-4940-A257-550B54C62C5C}"/>
                  </a:ext>
                </a:extLst>
              </p:cNvPr>
              <p:cNvSpPr txBox="1"/>
              <p:nvPr/>
            </p:nvSpPr>
            <p:spPr>
              <a:xfrm>
                <a:off x="8714954" y="4413402"/>
                <a:ext cx="3477046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  <a:cs typeface="Lato" charset="0"/>
                  </a:rPr>
                  <a:t>w</a:t>
                </a:r>
                <a:r>
                  <a:rPr lang="en-US" sz="1800" dirty="0">
                    <a:ea typeface="Cambria Math" panose="02040503050406030204" pitchFamily="18" charset="0"/>
                    <a:cs typeface="Lato" charset="0"/>
                  </a:rPr>
                  <a:t>here</a:t>
                </a:r>
                <a:r>
                  <a:rPr lang="en-US" sz="1800" dirty="0">
                    <a:solidFill>
                      <a:srgbClr val="FF6600"/>
                    </a:solidFill>
                    <a:ea typeface="Cambria Math" panose="02040503050406030204" pitchFamily="18" charset="0"/>
                    <a:cs typeface="Lato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𝛾</m:t>
                    </m:r>
                    <m:r>
                      <a:rPr lang="fi-FI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i-FI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i-FI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fi-FI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i-FI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Lato" charset="0"/>
                                  </a:rPr>
                                </m:ctrlPr>
                              </m:fPr>
                              <m:num>
                                <m:r>
                                  <a:rPr lang="fi-FI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Lato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fi-FI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Lato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fi-FI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−1</m:t>
                            </m:r>
                          </m:e>
                        </m:d>
                        <m:r>
                          <a:rPr lang="fi-FI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 charset="0"/>
                          </a:rPr>
                          <m:t>+ </m:t>
                        </m:r>
                        <m:f>
                          <m:fPr>
                            <m:ctrlPr>
                              <a:rPr lang="fi-FI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</m:ctrlPr>
                          </m:fPr>
                          <m:num>
                            <m:r>
                              <a:rPr lang="fi-FI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fi-FI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i-FI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+</m:t>
                    </m:r>
                    <m:r>
                      <a:rPr lang="fi-FI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charset="0"/>
                      </a:rPr>
                      <m:t>1.5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9D9042-D834-4940-A257-550B54C62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954" y="4413402"/>
                <a:ext cx="3477046" cy="506870"/>
              </a:xfrm>
              <a:prstGeom prst="rect">
                <a:avLst/>
              </a:prstGeom>
              <a:blipFill>
                <a:blip r:embed="rId7"/>
                <a:stretch>
                  <a:fillRect l="-1455" b="-731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03E8D31A-FBB7-E87D-8E4C-249499A6D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908331"/>
            <a:ext cx="12192000" cy="1949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F55C2B-F931-97F3-AD1D-2EB1FEDBFCD0}"/>
              </a:ext>
            </a:extLst>
          </p:cNvPr>
          <p:cNvSpPr txBox="1"/>
          <p:nvPr/>
        </p:nvSpPr>
        <p:spPr>
          <a:xfrm>
            <a:off x="10251831" y="4941277"/>
            <a:ext cx="22625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(Deterministic version)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08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19"/>
    </mc:Choice>
    <mc:Fallback>
      <p:transition spd="slow" advTm="62519"/>
    </mc:Fallback>
  </mc:AlternateContent>
  <p:extLst>
    <p:ext uri="{3A86A75C-4F4B-4683-9AE1-C65F6400EC91}">
      <p14:laserTraceLst xmlns:p14="http://schemas.microsoft.com/office/powerpoint/2010/main">
        <p14:tracePtLst>
          <p14:tracePt t="11211" x="3392488" y="1357313"/>
          <p14:tracePt t="11213" x="3316288" y="1479550"/>
          <p14:tracePt t="11295" x="2968625" y="2816225"/>
          <p14:tracePt t="11348" x="2882900" y="3400425"/>
          <p14:tracePt t="11430" x="2270125" y="4379913"/>
          <p14:tracePt t="11493" x="1535113" y="5624513"/>
          <p14:tracePt t="11567" x="1027113" y="6678613"/>
          <p14:tracePt t="11843" x="1554163" y="6773863"/>
          <p14:tracePt t="12125" x="1630363" y="6716713"/>
          <p14:tracePt t="12196" x="1639888" y="6623050"/>
          <p14:tracePt t="12278" x="1668463" y="6546850"/>
          <p14:tracePt t="12338" x="1668463" y="6537325"/>
          <p14:tracePt t="12416" x="1649413" y="6491288"/>
          <p14:tracePt t="12487" x="1535113" y="6462713"/>
          <p14:tracePt t="12566" x="1252538" y="6443663"/>
          <p14:tracePt t="12636" x="1233488" y="6443663"/>
          <p14:tracePt t="12768" x="1158875" y="6321425"/>
          <p14:tracePt t="12840" x="1130300" y="6208713"/>
          <p14:tracePt t="12916" x="1111250" y="6113463"/>
          <p14:tracePt t="12986" x="1101725" y="6000750"/>
          <p14:tracePt t="13064" x="1101725" y="5991225"/>
          <p14:tracePt t="13377" x="1017588" y="6029325"/>
          <p14:tracePt t="13708" x="1187450" y="6245225"/>
          <p14:tracePt t="13776" x="1206500" y="6264275"/>
          <p14:tracePt t="14003" x="1525588" y="6254750"/>
          <p14:tracePt t="14067" x="1554163" y="6199188"/>
          <p14:tracePt t="14068" x="1563688" y="6189663"/>
          <p14:tracePt t="14145" x="1573213" y="6122988"/>
          <p14:tracePt t="16783" x="1573213" y="6075363"/>
          <p14:tracePt t="16845" x="1582738" y="5811838"/>
          <p14:tracePt t="16927" x="1563688" y="5775325"/>
          <p14:tracePt t="17068" x="1252538" y="5689600"/>
          <p14:tracePt t="17140" x="1187450" y="5680075"/>
          <p14:tracePt t="17276" x="998538" y="5718175"/>
          <p14:tracePt t="17348" x="998538" y="5802313"/>
          <p14:tracePt t="17441" x="998538" y="5991225"/>
          <p14:tracePt t="17512" x="1008063" y="6161088"/>
          <p14:tracePt t="17589" x="1027113" y="6254750"/>
          <p14:tracePt t="17658" x="1046163" y="6311900"/>
          <p14:tracePt t="17741" x="1101725" y="6443663"/>
          <p14:tracePt t="17799" x="1139825" y="6527800"/>
          <p14:tracePt t="17876" x="1149350" y="6537325"/>
          <p14:tracePt t="18035" x="1177925" y="6481763"/>
          <p14:tracePt t="18037" x="1177925" y="6462713"/>
          <p14:tracePt t="18108" x="1196975" y="6330950"/>
          <p14:tracePt t="18191" x="1158875" y="6264275"/>
          <p14:tracePt t="18261" x="1130300" y="6189663"/>
          <p14:tracePt t="18336" x="1130300" y="6103938"/>
          <p14:tracePt t="18396" x="1225550" y="6010275"/>
          <p14:tracePt t="18801" x="1225550" y="5953125"/>
          <p14:tracePt t="18861" x="1149350" y="5849938"/>
          <p14:tracePt t="18940" x="998538" y="5840413"/>
          <p14:tracePt t="19000" x="942975" y="5830888"/>
          <p14:tracePt t="19075" x="933450" y="5830888"/>
          <p14:tracePt t="19349" x="969963" y="5830888"/>
          <p14:tracePt t="20087" x="989013" y="5830888"/>
          <p14:tracePt t="20149" x="1271588" y="5811838"/>
          <p14:tracePt t="20230" x="1281113" y="5811838"/>
          <p14:tracePt t="20304" x="1431925" y="5811838"/>
          <p14:tracePt t="20641" x="1554163" y="5811838"/>
          <p14:tracePt t="23260" x="2798763" y="5605463"/>
          <p14:tracePt t="23324" x="4843463" y="5651500"/>
          <p14:tracePt t="23405" x="7348538" y="5680075"/>
          <p14:tracePt t="23466" x="7745413" y="5756275"/>
          <p14:tracePt t="23468" x="7791450" y="5765800"/>
          <p14:tracePt t="23543" x="8291513" y="5859463"/>
          <p14:tracePt t="23615" x="8602663" y="5953125"/>
          <p14:tracePt t="23692" x="8686800" y="5981700"/>
          <p14:tracePt t="23843" x="8686800" y="5953125"/>
          <p14:tracePt t="23908" x="8686800" y="5943600"/>
          <p14:tracePt t="24242" x="8686800" y="5916613"/>
          <p14:tracePt t="24244" x="8667750" y="5878513"/>
          <p14:tracePt t="24311" x="8631238" y="5775325"/>
          <p14:tracePt t="24386" x="8621713" y="5756275"/>
          <p14:tracePt t="24616" x="8621713" y="5746750"/>
          <p14:tracePt t="24678" x="8612188" y="5624513"/>
          <p14:tracePt t="24748" x="8667750" y="5529263"/>
          <p14:tracePt t="24811" x="8931275" y="5332413"/>
          <p14:tracePt t="24889" x="9148763" y="5294313"/>
          <p14:tracePt t="24955" x="9817100" y="5303838"/>
          <p14:tracePt t="25033" x="10175875" y="5500688"/>
          <p14:tracePt t="25098" x="10345738" y="5737225"/>
          <p14:tracePt t="25175" x="10467975" y="6103938"/>
          <p14:tracePt t="25240" x="10410825" y="6302375"/>
          <p14:tracePt t="25244" x="10401300" y="6311900"/>
          <p14:tracePt t="25319" x="10288588" y="6500813"/>
          <p14:tracePt t="25396" x="9977438" y="6688138"/>
          <p14:tracePt t="25476" x="9704388" y="6707188"/>
          <p14:tracePt t="25556" x="9450388" y="6707188"/>
          <p14:tracePt t="25621" x="9280525" y="6697663"/>
          <p14:tracePt t="25695" x="9223375" y="6632575"/>
          <p14:tracePt t="25760" x="9148763" y="6565900"/>
          <p14:tracePt t="25841" x="9064625" y="6424613"/>
          <p14:tracePt t="25913" x="8950325" y="6122988"/>
          <p14:tracePt t="25985" x="8950325" y="6038850"/>
          <p14:tracePt t="26059" x="8950325" y="6029325"/>
          <p14:tracePt t="26061" x="8950325" y="5953125"/>
          <p14:tracePt t="26140" x="9026525" y="5746750"/>
          <p14:tracePt t="26204" x="9328150" y="5586413"/>
          <p14:tracePt t="26272" x="9383713" y="5548313"/>
          <p14:tracePt t="26341" x="9845675" y="5519738"/>
          <p14:tracePt t="26421" x="10072688" y="5784850"/>
          <p14:tracePt t="26483" x="10156825" y="6067425"/>
          <p14:tracePt t="26484" x="10185400" y="6122988"/>
          <p14:tracePt t="26553" x="10166350" y="6415088"/>
          <p14:tracePt t="26625" x="9723438" y="6669088"/>
          <p14:tracePt t="26695" x="9017000" y="6810375"/>
          <p14:tracePt t="26761" x="8828088" y="6754813"/>
          <p14:tracePt t="26830" x="8564563" y="6642100"/>
          <p14:tracePt t="26903" x="8593138" y="6216650"/>
          <p14:tracePt t="26984" x="8789988" y="5972175"/>
          <p14:tracePt t="27060" x="9328150" y="5962650"/>
          <p14:tracePt t="27140" x="9534525" y="6103938"/>
          <p14:tracePt t="27209" x="9845675" y="6330950"/>
          <p14:tracePt t="27296" x="9790113" y="6481763"/>
          <p14:tracePt t="27366" x="9488488" y="6584950"/>
          <p14:tracePt t="27446" x="9412288" y="6481763"/>
          <p14:tracePt t="27517" x="9347200" y="6357938"/>
          <p14:tracePt t="27594" x="9402763" y="6264275"/>
          <p14:tracePt t="27596" x="9412288" y="6254750"/>
          <p14:tracePt t="27664" x="9421813" y="6113463"/>
          <p14:tracePt t="27745" x="9402763" y="5897563"/>
          <p14:tracePt t="27809" x="9364663" y="5802313"/>
          <p14:tracePt t="27885" x="9337675" y="5756275"/>
          <p14:tracePt t="28102" x="9440863" y="5840413"/>
          <p14:tracePt t="28166" x="9469438" y="6180138"/>
          <p14:tracePt t="28248" x="9469438" y="6245225"/>
          <p14:tracePt t="28319" x="9525000" y="6142038"/>
          <p14:tracePt t="28396" x="9713913" y="5926138"/>
          <p14:tracePt t="28462" x="9798050" y="5849938"/>
          <p14:tracePt t="28539" x="9912350" y="5830888"/>
          <p14:tracePt t="28540" x="9921875" y="5830888"/>
          <p14:tracePt t="28615" x="10053638" y="5775325"/>
          <p14:tracePt t="28690" x="10204450" y="5651500"/>
          <p14:tracePt t="28692" x="10240963" y="5624513"/>
          <p14:tracePt t="28753" x="10269538" y="5529263"/>
          <p14:tracePt t="29170" x="10109200" y="5548313"/>
          <p14:tracePt t="29232" x="10053638" y="5557838"/>
          <p14:tracePt t="35597" x="9648825" y="5191125"/>
          <p14:tracePt t="35661" x="9026525" y="4502150"/>
          <p14:tracePt t="35743" x="8083550" y="3287713"/>
          <p14:tracePt t="35814" x="7161213" y="2722563"/>
          <p14:tracePt t="35897" x="6481763" y="2497138"/>
          <p14:tracePt t="35960" x="5502275" y="2449513"/>
          <p14:tracePt t="36037" x="4908550" y="2459038"/>
          <p14:tracePt t="36104" x="4144963" y="2459038"/>
          <p14:tracePt t="36177" x="3533775" y="2355850"/>
          <p14:tracePt t="36240" x="3071813" y="2279650"/>
          <p14:tracePt t="36245" x="2959100" y="2260600"/>
          <p14:tracePt t="36330" x="2609850" y="2270125"/>
          <p14:tracePt t="36409" x="2073275" y="2222500"/>
          <p14:tracePt t="36477" x="1601788" y="2176463"/>
          <p14:tracePt t="36556" x="1384300" y="2128838"/>
          <p14:tracePt t="36627" x="828675" y="2157413"/>
          <p14:tracePt t="36709" x="452438" y="2232025"/>
          <p14:tracePt t="36841" x="442913" y="2260600"/>
          <p14:tracePt t="36914" x="358775" y="2449513"/>
          <p14:tracePt t="37791" x="744538" y="2411413"/>
          <p14:tracePt t="37852" x="933450" y="2392363"/>
          <p14:tracePt t="37930" x="1055688" y="2401888"/>
          <p14:tracePt t="37932" x="1101725" y="2401888"/>
          <p14:tracePt t="38012" x="1412875" y="2363788"/>
          <p14:tracePt t="38158" x="1771650" y="2373313"/>
          <p14:tracePt t="38228" x="2054225" y="2411413"/>
          <p14:tracePt t="38308" x="2157413" y="2411413"/>
          <p14:tracePt t="38531" x="2195513" y="2411413"/>
          <p14:tracePt t="38805" x="2260600" y="2411413"/>
          <p14:tracePt t="38878" x="2439988" y="2411413"/>
          <p14:tracePt t="38960" x="3976688" y="2401888"/>
          <p14:tracePt t="39019" x="4371975" y="2401888"/>
          <p14:tracePt t="39099" x="4475163" y="2420938"/>
          <p14:tracePt t="39205" x="4606925" y="2439988"/>
          <p14:tracePt t="39747" x="3967163" y="2524125"/>
          <p14:tracePt t="39802" x="3100388" y="2751138"/>
          <p14:tracePt t="39908" x="2882900" y="2947988"/>
          <p14:tracePt t="39986" x="2741613" y="3117850"/>
          <p14:tracePt t="40064" x="2741613" y="3127375"/>
          <p14:tracePt t="40127" x="2863850" y="3136900"/>
          <p14:tracePt t="40208" x="3043238" y="3052763"/>
          <p14:tracePt t="40558" x="3363913" y="3014663"/>
          <p14:tracePt t="40623" x="3438525" y="3014663"/>
          <p14:tracePt t="40710" x="3457575" y="3033713"/>
          <p14:tracePt t="40787" x="3457575" y="3043238"/>
          <p14:tracePt t="40866" x="3448050" y="3052763"/>
          <p14:tracePt t="41222" x="3589338" y="3098800"/>
          <p14:tracePt t="41295" x="3598863" y="3098800"/>
          <p14:tracePt t="42329" x="3402013" y="3136900"/>
          <p14:tracePt t="42406" x="3052763" y="3268663"/>
          <p14:tracePt t="42473" x="2581275" y="3467100"/>
          <p14:tracePt t="42558" x="1903413" y="3740150"/>
          <p14:tracePt t="42622" x="1855788" y="3759200"/>
          <p14:tracePt t="42695" x="1601788" y="3805238"/>
          <p14:tracePt t="42758" x="1592263" y="3805238"/>
          <p14:tracePt t="42839" x="1338263" y="3759200"/>
          <p14:tracePt t="42910" x="1338263" y="3749675"/>
          <p14:tracePt t="43133" x="1216025" y="3749675"/>
          <p14:tracePt t="43202" x="1130300" y="3759200"/>
          <p14:tracePt t="43800" x="1177925" y="3759200"/>
          <p14:tracePt t="43870" x="1233488" y="3759200"/>
          <p14:tracePt t="43948" x="1450975" y="3778250"/>
          <p14:tracePt t="44013" x="1517650" y="3778250"/>
          <p14:tracePt t="44090" x="1620838" y="3795713"/>
          <p14:tracePt t="44160" x="1630363" y="3795713"/>
          <p14:tracePt t="44236" x="1827213" y="3778250"/>
          <p14:tracePt t="44592" x="1968500" y="3759200"/>
          <p14:tracePt t="44656" x="1997075" y="3759200"/>
          <p14:tracePt t="44878" x="2205038" y="3759200"/>
          <p14:tracePt t="44950" x="2789238" y="3759200"/>
          <p14:tracePt t="45079" x="3175000" y="3759200"/>
          <p14:tracePt t="46012" x="2779713" y="3673475"/>
          <p14:tracePt t="46073" x="2420938" y="3673475"/>
          <p14:tracePt t="46161" x="2109788" y="3740150"/>
          <p14:tracePt t="46239" x="1884363" y="3749675"/>
          <p14:tracePt t="46310" x="1508125" y="3778250"/>
          <p14:tracePt t="46391" x="1149350" y="3778250"/>
          <p14:tracePt t="46470" x="960438" y="3786188"/>
          <p14:tracePt t="46551" x="792163" y="3833813"/>
          <p14:tracePt t="46616" x="696913" y="3862388"/>
          <p14:tracePt t="46759" x="490538" y="3900488"/>
          <p14:tracePt t="46830" x="423863" y="3919538"/>
          <p14:tracePt t="46913" x="414338" y="3929063"/>
          <p14:tracePt t="47230" x="404813" y="4013200"/>
          <p14:tracePt t="47300" x="404813" y="4154488"/>
          <p14:tracePt t="47567" x="404813" y="4173538"/>
          <p14:tracePt t="47631" x="404813" y="4211638"/>
          <p14:tracePt t="47706" x="404813" y="4248150"/>
          <p14:tracePt t="47779" x="414338" y="4267200"/>
          <p14:tracePt t="47927" x="584200" y="4343400"/>
          <p14:tracePt t="47998" x="593725" y="4343400"/>
          <p14:tracePt t="48072" x="677863" y="4343400"/>
          <p14:tracePt t="48210" x="725488" y="4360863"/>
          <p14:tracePt t="48212" x="735013" y="4360863"/>
          <p14:tracePt t="48272" x="800100" y="4398963"/>
          <p14:tracePt t="48348" x="866775" y="4446588"/>
          <p14:tracePt t="48410" x="914400" y="4456113"/>
          <p14:tracePt t="48553" x="1431925" y="4456113"/>
          <p14:tracePt t="48624" x="1676400" y="4446588"/>
          <p14:tracePt t="48704" x="1997075" y="4437063"/>
          <p14:tracePt t="48774" x="2054225" y="4437063"/>
          <p14:tracePt t="48854" x="2185988" y="4437063"/>
          <p14:tracePt t="48923" x="2289175" y="4437063"/>
          <p14:tracePt t="49075" x="2543175" y="4456113"/>
          <p14:tracePt t="49135" x="2657475" y="4456113"/>
          <p14:tracePt t="49279" x="3119438" y="4475163"/>
          <p14:tracePt t="49342" x="3136900" y="4475163"/>
          <p14:tracePt t="49869" x="3335338" y="4475163"/>
          <p14:tracePt t="49933" x="3749675" y="4475163"/>
          <p14:tracePt t="50068" x="3994150" y="4475163"/>
          <p14:tracePt t="50131" x="4003675" y="4475163"/>
          <p14:tracePt t="50340" x="4570413" y="4511675"/>
          <p14:tracePt t="50402" x="5389563" y="4465638"/>
          <p14:tracePt t="50472" x="5578475" y="4446588"/>
          <p14:tracePt t="50547" x="6124575" y="4360863"/>
          <p14:tracePt t="50548" x="6134100" y="4360863"/>
          <p14:tracePt t="50676" x="6321425" y="4257675"/>
          <p14:tracePt t="50738" x="6491288" y="4173538"/>
          <p14:tracePt t="50824" x="6510338" y="3975100"/>
          <p14:tracePt t="50896" x="6529388" y="3833813"/>
          <p14:tracePt t="50977" x="6548438" y="3683000"/>
          <p14:tracePt t="51041" x="6577013" y="3636963"/>
          <p14:tracePt t="51110" x="6567488" y="3400425"/>
          <p14:tracePt t="51173" x="6567488" y="3354388"/>
          <p14:tracePt t="51250" x="6577013" y="3240088"/>
          <p14:tracePt t="51252" x="6577013" y="3230563"/>
          <p14:tracePt t="51316" x="6577013" y="3136900"/>
          <p14:tracePt t="51385" x="6557963" y="2825750"/>
          <p14:tracePt t="51457" x="6557963" y="2543175"/>
          <p14:tracePt t="51538" x="6699250" y="2317750"/>
          <p14:tracePt t="51540" x="6727825" y="2298700"/>
          <p14:tracePt t="51614" x="7216775" y="2025650"/>
          <p14:tracePt t="51695" x="8188325" y="1743075"/>
          <p14:tracePt t="51774" x="8931275" y="1582738"/>
          <p14:tracePt t="51848" x="9534525" y="1573213"/>
          <p14:tracePt t="51913" x="9836150" y="1695450"/>
          <p14:tracePt t="51985" x="10185400" y="1922463"/>
          <p14:tracePt t="52057" x="10250488" y="2081213"/>
          <p14:tracePt t="52138" x="10307638" y="2497138"/>
          <p14:tracePt t="52140" x="10307638" y="2505075"/>
          <p14:tracePt t="52215" x="10326688" y="2646363"/>
          <p14:tracePt t="52297" x="10307638" y="2732088"/>
          <p14:tracePt t="52370" x="10082213" y="2892425"/>
          <p14:tracePt t="52448" x="9902825" y="2938463"/>
          <p14:tracePt t="52510" x="9752013" y="2986088"/>
          <p14:tracePt t="52580" x="9563100" y="3062288"/>
          <p14:tracePt t="52650" x="9431338" y="3117850"/>
          <p14:tracePt t="52652" x="9337675" y="3146425"/>
          <p14:tracePt t="52728" x="8856663" y="3287713"/>
          <p14:tracePt t="52799" x="8404225" y="3371850"/>
          <p14:tracePt t="52869" x="7913688" y="3467100"/>
          <p14:tracePt t="52933" x="7594600" y="3495675"/>
          <p14:tracePt t="53012" x="7235825" y="3560763"/>
          <p14:tracePt t="53074" x="6934200" y="3476625"/>
          <p14:tracePt t="53076" x="6888163" y="3476625"/>
          <p14:tracePt t="53158" x="6632575" y="3419475"/>
          <p14:tracePt t="53213" x="6388100" y="3409950"/>
          <p14:tracePt t="53289" x="6143625" y="3117850"/>
          <p14:tracePt t="53352" x="6115050" y="2882900"/>
          <p14:tracePt t="53429" x="6246813" y="2289175"/>
          <p14:tracePt t="53502" x="6680200" y="1827213"/>
          <p14:tracePt t="53580" x="7283450" y="1516063"/>
          <p14:tracePt t="53649" x="8047038" y="1281113"/>
          <p14:tracePt t="53725" x="8658225" y="1223963"/>
          <p14:tracePt t="53797" x="9459913" y="1347788"/>
          <p14:tracePt t="53864" x="9931400" y="1620838"/>
          <p14:tracePt t="53938" x="10044113" y="2025650"/>
          <p14:tracePt t="54022" x="10250488" y="2355850"/>
          <p14:tracePt t="54092" x="10288588" y="2693988"/>
          <p14:tracePt t="54170" x="10250488" y="2835275"/>
          <p14:tracePt t="54228" x="10025063" y="3024188"/>
          <p14:tracePt t="54302" x="9299575" y="3268663"/>
          <p14:tracePt t="54373" x="8923338" y="3354388"/>
          <p14:tracePt t="54452" x="8394700" y="3419475"/>
          <p14:tracePt t="54522" x="7923213" y="3513138"/>
          <p14:tracePt t="54525" x="7829550" y="3532188"/>
          <p14:tracePt t="54604" x="7377113" y="3570288"/>
          <p14:tracePt t="54701" x="6905625" y="3560763"/>
          <p14:tracePt t="54771" x="6162675" y="3335338"/>
          <p14:tracePt t="54856" x="6011863" y="2921000"/>
          <p14:tracePt t="54919" x="5954713" y="2562225"/>
          <p14:tracePt t="54991" x="6369050" y="2157413"/>
          <p14:tracePt t="55053" x="6821488" y="1958975"/>
          <p14:tracePt t="55129" x="7735888" y="1846263"/>
          <p14:tracePt t="55201" x="8074025" y="1798638"/>
          <p14:tracePt t="55270" x="8799513" y="1771650"/>
          <p14:tracePt t="55334" x="9101138" y="2044700"/>
          <p14:tracePt t="55411" x="9271000" y="2459038"/>
          <p14:tracePt t="55476" x="9139238" y="2797175"/>
          <p14:tracePt t="55556" x="8789988" y="3033713"/>
          <p14:tracePt t="55636" x="8083550" y="3136900"/>
          <p14:tracePt t="55705" x="7764463" y="3117850"/>
          <p14:tracePt t="55777" x="7472363" y="3108325"/>
          <p14:tracePt t="55855" x="6924675" y="3230563"/>
          <p14:tracePt t="55935" x="6407150" y="3448050"/>
          <p14:tracePt t="56014" x="5803900" y="3644900"/>
          <p14:tracePt t="56075" x="5219700" y="3778250"/>
          <p14:tracePt t="56077" x="5126038" y="3795713"/>
          <p14:tracePt t="56155" x="3910013" y="3929063"/>
          <p14:tracePt t="56156" x="3825875" y="3937000"/>
          <p14:tracePt t="56218" x="3014663" y="4097338"/>
          <p14:tracePt t="56299" x="2384425" y="4219575"/>
          <p14:tracePt t="56371" x="2138363" y="4324350"/>
          <p14:tracePt t="56444" x="2119313" y="4333875"/>
          <p14:tracePt t="56507" x="2035175" y="4360863"/>
          <p14:tracePt t="56652" x="2082800" y="4333875"/>
          <p14:tracePt t="56724" x="2308225" y="4295775"/>
          <p14:tracePt t="56799" x="2525713" y="4267200"/>
          <p14:tracePt t="56860" x="2911475" y="4276725"/>
          <p14:tracePt t="56943" x="3382963" y="4276725"/>
          <p14:tracePt t="57015" x="3881438" y="4276725"/>
          <p14:tracePt t="57097" x="5011738" y="4267200"/>
          <p14:tracePt t="57169" x="5464175" y="4286250"/>
          <p14:tracePt t="57248" x="6256338" y="4305300"/>
          <p14:tracePt t="57324" x="6718300" y="4238625"/>
          <p14:tracePt t="57464" x="7094538" y="4276725"/>
          <p14:tracePt t="57529" x="7104063" y="4276725"/>
          <p14:tracePt t="57683" x="7065963" y="4286250"/>
          <p14:tracePt t="57753" x="6905625" y="4324350"/>
          <p14:tracePt t="57828" x="6831013" y="4324350"/>
          <p14:tracePt t="57892" x="6481763" y="4343400"/>
          <p14:tracePt t="57967" x="6076950" y="4333875"/>
          <p14:tracePt t="58041" x="5643563" y="4333875"/>
          <p14:tracePt t="58114" x="5341938" y="4305300"/>
          <p14:tracePt t="58176" x="5181600" y="4305300"/>
          <p14:tracePt t="58248" x="5172075" y="4305300"/>
          <p14:tracePt t="61392" x="3721100" y="3240088"/>
          <p14:tracePt t="61448" x="3203575" y="2892425"/>
          <p14:tracePt t="61529" x="4711700" y="2459038"/>
          <p14:tracePt t="61594" x="8913813" y="442913"/>
          <p14:tracePt t="61596" x="9101138" y="1793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1. Scoping the model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89DCA-A390-4495-8338-4094F12E4FD1}"/>
              </a:ext>
            </a:extLst>
          </p:cNvPr>
          <p:cNvSpPr txBox="1"/>
          <p:nvPr/>
        </p:nvSpPr>
        <p:spPr>
          <a:xfrm>
            <a:off x="717174" y="2007915"/>
            <a:ext cx="10483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</a:rPr>
              <a:t>R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obustness measure: </a:t>
            </a:r>
            <a:r>
              <a:rPr lang="en-US" sz="2000" b="0" i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Domain criterion*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for each objective function.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T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he decision-maker sets the following criteria for robustness and vulnerability analyses: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717175" y="1110653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1a. Decision problem formulation 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88F731-DB8E-4F81-A44D-DD038339D63E}"/>
                  </a:ext>
                </a:extLst>
              </p:cNvPr>
              <p:cNvSpPr txBox="1"/>
              <p:nvPr/>
            </p:nvSpPr>
            <p:spPr>
              <a:xfrm>
                <a:off x="820018" y="3541395"/>
                <a:ext cx="10762381" cy="1915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53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1</m:t>
                        </m:r>
                      </m:sub>
                    </m:sSub>
                    <m:r>
                      <a:rPr lang="fi-FI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: Water quality at the Fresh Fishery &gt; </a:t>
                </a:r>
                <a:r>
                  <a:rPr lang="en-US" sz="2400" dirty="0">
                    <a:solidFill>
                      <a:schemeClr val="accent1"/>
                    </a:solidFill>
                    <a:latin typeface="Lato" charset="0"/>
                    <a:ea typeface="Lato" charset="0"/>
                    <a:cs typeface="Lato" charset="0"/>
                  </a:rPr>
                  <a:t>4</a:t>
                </a:r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(mg/L of dissolved oxygen [DO]),</a:t>
                </a:r>
              </a:p>
              <a:p>
                <a:pPr>
                  <a:spcAft>
                    <a:spcPts val="853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2</m:t>
                        </m:r>
                      </m:sub>
                    </m:sSub>
                    <m:r>
                      <a:rPr lang="fi-FI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: Water quality at the city                  &gt; </a:t>
                </a:r>
                <a:r>
                  <a:rPr lang="en-US" sz="2400" dirty="0">
                    <a:solidFill>
                      <a:schemeClr val="accent1"/>
                    </a:solidFill>
                    <a:latin typeface="Lato" charset="0"/>
                    <a:ea typeface="Lato" charset="0"/>
                    <a:cs typeface="Lato" charset="0"/>
                  </a:rPr>
                  <a:t>4</a:t>
                </a:r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(mg/L of DO),</a:t>
                </a:r>
              </a:p>
              <a:p>
                <a:pPr>
                  <a:spcAft>
                    <a:spcPts val="853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: Investment return                             &gt; </a:t>
                </a:r>
                <a:r>
                  <a:rPr lang="en-US" sz="2400" dirty="0">
                    <a:solidFill>
                      <a:schemeClr val="accent1"/>
                    </a:solidFill>
                    <a:latin typeface="Lato" charset="0"/>
                    <a:ea typeface="Lato" charset="0"/>
                    <a:cs typeface="Lato" charset="0"/>
                  </a:rPr>
                  <a:t>4</a:t>
                </a:r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Lato" charset="0"/>
                    <a:ea typeface="Lato" charset="0"/>
                    <a:cs typeface="Lato" charset="0"/>
                  </a:rPr>
                  <a:t>%</a:t>
                </a:r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,</a:t>
                </a:r>
              </a:p>
              <a:p>
                <a:pPr>
                  <a:spcAft>
                    <a:spcPts val="853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𝑓</m:t>
                        </m:r>
                      </m:e>
                      <m:sub>
                        <m:r>
                          <a:rPr lang="fi-FI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ato" charset="0"/>
                            <a:cs typeface="Lato" charset="0"/>
                          </a:rPr>
                          <m:t>4</m:t>
                        </m:r>
                      </m:sub>
                    </m:sSub>
                    <m:r>
                      <a:rPr lang="fi-FI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Lato" charset="0"/>
                        <a:cs typeface="Lato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: Rise in the city’s tax rate                  &lt; </a:t>
                </a:r>
                <a:r>
                  <a:rPr lang="en-US" sz="2400" dirty="0">
                    <a:solidFill>
                      <a:schemeClr val="accent1"/>
                    </a:solidFill>
                    <a:latin typeface="Lato" charset="0"/>
                    <a:ea typeface="Lato" charset="0"/>
                    <a:cs typeface="Lato" charset="0"/>
                  </a:rPr>
                  <a:t>0.1 %</a:t>
                </a:r>
                <a:r>
                  <a:rPr lang="en-US" sz="2400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,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88F731-DB8E-4F81-A44D-DD038339D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18" y="3541395"/>
                <a:ext cx="10762381" cy="1915909"/>
              </a:xfrm>
              <a:prstGeom prst="rect">
                <a:avLst/>
              </a:prstGeom>
              <a:blipFill>
                <a:blip r:embed="rId5"/>
                <a:stretch>
                  <a:fillRect l="-471" t="-1974" b="-657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8ED266A-E0CC-4A81-8BF1-2065DE6BBEA2}"/>
              </a:ext>
            </a:extLst>
          </p:cNvPr>
          <p:cNvSpPr txBox="1"/>
          <p:nvPr/>
        </p:nvSpPr>
        <p:spPr>
          <a:xfrm>
            <a:off x="1071654" y="6149905"/>
            <a:ext cx="10892439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  <a:effectLst/>
                <a:latin typeface="Cambria Math"/>
                <a:ea typeface="Cambria Math"/>
              </a:rPr>
              <a:t>* Starr, M. K. (1963), Product Design and Decision Theory, Fundamentals of engineering design, Prentice-Hall.</a:t>
            </a:r>
            <a:endParaRPr lang="en-US" sz="1200" i="1" dirty="0">
              <a:solidFill>
                <a:srgbClr val="0070C0"/>
              </a:solidFill>
              <a:latin typeface="Cambria Math"/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98181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39"/>
    </mc:Choice>
    <mc:Fallback>
      <p:transition spd="slow" advTm="32739"/>
    </mc:Fallback>
  </mc:AlternateContent>
  <p:extLst>
    <p:ext uri="{3A86A75C-4F4B-4683-9AE1-C65F6400EC91}">
      <p14:laserTraceLst xmlns:p14="http://schemas.microsoft.com/office/powerpoint/2010/main">
        <p14:tracePtLst>
          <p14:tracePt t="1232" x="5681663" y="989013"/>
          <p14:tracePt t="1288" x="5521325" y="1479550"/>
          <p14:tracePt t="1370" x="5332413" y="1639888"/>
          <p14:tracePt t="1442" x="4776788" y="1903413"/>
          <p14:tracePt t="1500" x="4419600" y="2241550"/>
          <p14:tracePt t="1574" x="4117975" y="2505075"/>
          <p14:tracePt t="1576" x="4108450" y="2505075"/>
          <p14:tracePt t="1646" x="4098925" y="2514600"/>
          <p14:tracePt t="1719" x="4079875" y="2571750"/>
          <p14:tracePt t="10080" x="4022725" y="2638425"/>
          <p14:tracePt t="10146" x="3986213" y="2779713"/>
          <p14:tracePt t="10211" x="3976688" y="2806700"/>
          <p14:tracePt t="10283" x="3976688" y="2892425"/>
          <p14:tracePt t="10360" x="3994150" y="2928938"/>
          <p14:tracePt t="10429" x="4032250" y="2995613"/>
          <p14:tracePt t="10501" x="4079875" y="3079750"/>
          <p14:tracePt t="10569" x="4108450" y="3117850"/>
          <p14:tracePt t="10644" x="4117975" y="3117850"/>
          <p14:tracePt t="10714" x="4127500" y="3117850"/>
          <p14:tracePt t="11407" x="4738688" y="3316288"/>
          <p14:tracePt t="11464" x="4889500" y="3316288"/>
          <p14:tracePt t="11540" x="5427663" y="3400425"/>
          <p14:tracePt t="11596" x="5870575" y="3344863"/>
          <p14:tracePt t="11666" x="6548438" y="3155950"/>
          <p14:tracePt t="11734" x="6632575" y="3155950"/>
          <p14:tracePt t="11736" x="6708775" y="3184525"/>
          <p14:tracePt t="11802" x="6840538" y="3165475"/>
          <p14:tracePt t="11874" x="6840538" y="3146425"/>
          <p14:tracePt t="20833" x="6718300" y="3278188"/>
          <p14:tracePt t="20900" x="6596063" y="3335338"/>
          <p14:tracePt t="20972" x="6153150" y="3522663"/>
          <p14:tracePt t="21050" x="5756275" y="3768725"/>
          <p14:tracePt t="21181" x="5614988" y="3900488"/>
          <p14:tracePt t="21239" x="5605463" y="3910013"/>
          <p14:tracePt t="21370" x="5672138" y="4032250"/>
          <p14:tracePt t="21429" x="5681663" y="4032250"/>
          <p14:tracePt t="21565" x="5765800" y="4087813"/>
          <p14:tracePt t="21877" x="5719763" y="3325813"/>
          <p14:tracePt t="21936" x="5634038" y="2260600"/>
          <p14:tracePt t="23474" x="6359525" y="2289175"/>
          <p14:tracePt t="23532" x="6407150" y="2363788"/>
          <p14:tracePt t="23608" x="6330950" y="2741613"/>
          <p14:tracePt t="23668" x="6294438" y="2892425"/>
          <p14:tracePt t="23746" x="6170613" y="3354388"/>
          <p14:tracePt t="23805" x="6162675" y="3833813"/>
          <p14:tracePt t="23878" x="6115050" y="4305300"/>
          <p14:tracePt t="23936" x="6048375" y="4418013"/>
          <p14:tracePt t="24014" x="6002338" y="4446588"/>
          <p14:tracePt t="24088" x="6189663" y="4389438"/>
          <p14:tracePt t="24168" x="7424738" y="5210175"/>
          <p14:tracePt t="24245" x="7518400" y="5605463"/>
          <p14:tracePt t="24319" x="7527925" y="5708650"/>
          <p14:tracePt t="24456" x="7905750" y="5737225"/>
          <p14:tracePt t="24515" x="8178800" y="5756275"/>
          <p14:tracePt t="24589" x="8743950" y="5756275"/>
          <p14:tracePt t="24591" x="8856663" y="5756275"/>
          <p14:tracePt t="24646" x="9007475" y="5756275"/>
          <p14:tracePt t="24899" x="9007475" y="5661025"/>
          <p14:tracePt t="24968" x="9215438" y="5351463"/>
          <p14:tracePt t="25051" x="9290050" y="5284788"/>
          <p14:tracePt t="25241" x="9280525" y="5210175"/>
          <p14:tracePt t="31560" x="9290050" y="4786313"/>
          <p14:tracePt t="31621" x="9299575" y="3937000"/>
          <p14:tracePt t="31690" x="8686800" y="2957513"/>
          <p14:tracePt t="31756" x="7707313" y="1666875"/>
          <p14:tracePt t="31830" x="6737350" y="715963"/>
          <p14:tracePt t="31832" x="6632575" y="574675"/>
          <p14:tracePt t="31896" x="6115050" y="1317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1. Scoping the model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89DCA-A390-4495-8338-4094F12E4FD1}"/>
              </a:ext>
            </a:extLst>
          </p:cNvPr>
          <p:cNvSpPr txBox="1"/>
          <p:nvPr/>
        </p:nvSpPr>
        <p:spPr>
          <a:xfrm>
            <a:off x="550496" y="2007915"/>
            <a:ext cx="11641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romanLcParenR"/>
            </a:pPr>
            <a:r>
              <a:rPr lang="en-US" sz="2000" dirty="0">
                <a:solidFill>
                  <a:srgbClr val="FF3300"/>
                </a:solidFill>
                <a:latin typeface="Arial" panose="020B0604020202020204" pitchFamily="34" charset="0"/>
              </a:rPr>
              <a:t>Scenario generation: </a:t>
            </a:r>
            <a:r>
              <a:rPr lang="en-US" sz="2000" dirty="0">
                <a:latin typeface="Arial" panose="020B0604020202020204" pitchFamily="34" charset="0"/>
              </a:rPr>
              <a:t>we generated 10 000 random scenarios (using Latin Hypercube Sampling)</a:t>
            </a:r>
          </a:p>
          <a:p>
            <a:pPr marL="514350" indent="-514350">
              <a:buAutoNum type="romanLcParenR"/>
            </a:pPr>
            <a:r>
              <a:rPr lang="en-US" sz="2000" dirty="0">
                <a:solidFill>
                  <a:srgbClr val="FF3300"/>
                </a:solidFill>
                <a:latin typeface="Arial" panose="020B0604020202020204" pitchFamily="34" charset="0"/>
              </a:rPr>
              <a:t>Calculating the ideal (best possible) objective values: </a:t>
            </a:r>
            <a:r>
              <a:rPr lang="en-US" sz="2000" dirty="0">
                <a:latin typeface="Arial" panose="020B0604020202020204" pitchFamily="34" charset="0"/>
              </a:rPr>
              <a:t>solving 30 000 +1 single-scenario single-objective optimization problems (the 4th objective has no uncertain parameter)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549324" y="1110653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1b. Scenario analysis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180DBE5-8DE3-4437-B5F1-C56664CF4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4618380"/>
                  </p:ext>
                </p:extLst>
              </p:nvPr>
            </p:nvGraphicFramePr>
            <p:xfrm>
              <a:off x="1419574" y="4590137"/>
              <a:ext cx="966558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7360">
                      <a:extLst>
                        <a:ext uri="{9D8B030D-6E8A-4147-A177-3AD203B41FA5}">
                          <a16:colId xmlns:a16="http://schemas.microsoft.com/office/drawing/2014/main" val="1274141152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1686280509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4057535948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397977518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1905206468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dirty="0" err="1"/>
                            <a:t>Objective</a:t>
                          </a:r>
                          <a:r>
                            <a:rPr lang="fi-FI" dirty="0"/>
                            <a:t> </a:t>
                          </a:r>
                          <a:r>
                            <a:rPr lang="fi-FI" dirty="0" err="1"/>
                            <a:t>functions</a:t>
                          </a:r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858193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Lato" charset="0"/>
                                    <a:cs typeface="Lato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i-FI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Lato" charset="0"/>
                                    <a:cs typeface="Lato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fi-FI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Lato" charset="0"/>
                                    <a:cs typeface="Lato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Lato" charset="0"/>
                                        <a:cs typeface="Lato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fi-FI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Lato" charset="0"/>
                                    <a:cs typeface="Lato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099818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Best ideal values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7.224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5.440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11.790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25911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Worst ideal values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-0.998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3.854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4.390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29016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180DBE5-8DE3-4437-B5F1-C56664CF4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4618380"/>
                  </p:ext>
                </p:extLst>
              </p:nvPr>
            </p:nvGraphicFramePr>
            <p:xfrm>
              <a:off x="1419574" y="4590137"/>
              <a:ext cx="966558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7360">
                      <a:extLst>
                        <a:ext uri="{9D8B030D-6E8A-4147-A177-3AD203B41FA5}">
                          <a16:colId xmlns:a16="http://schemas.microsoft.com/office/drawing/2014/main" val="1274141152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1686280509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4057535948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397977518"/>
                        </a:ext>
                      </a:extLst>
                    </a:gridCol>
                    <a:gridCol w="1749555">
                      <a:extLst>
                        <a:ext uri="{9D8B030D-6E8A-4147-A177-3AD203B41FA5}">
                          <a16:colId xmlns:a16="http://schemas.microsoft.com/office/drawing/2014/main" val="1905206468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dirty="0" err="1"/>
                            <a:t>Objective</a:t>
                          </a:r>
                          <a:r>
                            <a:rPr lang="fi-FI" dirty="0"/>
                            <a:t> </a:t>
                          </a:r>
                          <a:r>
                            <a:rPr lang="fi-FI" dirty="0" err="1"/>
                            <a:t>functions</a:t>
                          </a:r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858193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52899" t="-110345" r="-302174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52899" t="-110345" r="-202174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2899" t="-110345" r="-102174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52899" t="-110345" r="-2174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99818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Best ideal values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7.224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5.440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11.790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25911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Worst ideal values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-0.998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3.854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4.390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0.00</a:t>
                          </a:r>
                          <a:endParaRPr lang="en-GB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290166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4B0AD634-0BD4-4E96-B1FE-0D725EA34A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50976"/>
                  </p:ext>
                </p:extLst>
              </p:nvPr>
            </p:nvGraphicFramePr>
            <p:xfrm>
              <a:off x="5889651" y="3704640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dirty="0" smtClean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i-FI" sz="1600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𝑜𝑚𝑎𝑖𝑛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𝐶𝑟𝑖𝑡𝑒𝑟𝑖𝑜𝑛</m:t>
                                </m:r>
                              </m:oMath>
                            </m:oMathPara>
                          </a14:m>
                          <a:endParaRPr lang="fi-FI" sz="1600" b="0" dirty="0">
                            <a:latin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4B0AD634-0BD4-4E96-B1FE-0D725EA34A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50976"/>
                  </p:ext>
                </p:extLst>
              </p:nvPr>
            </p:nvGraphicFramePr>
            <p:xfrm>
              <a:off x="5889651" y="3704640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27273" t="-3333" r="-315152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32308" t="-3333" r="-22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79730" t="-3333" r="-9324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37879" t="-3333" r="-4545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03333" r="-18266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BBECBA4-489D-6456-A58C-8E7323E98A5C}"/>
              </a:ext>
            </a:extLst>
          </p:cNvPr>
          <p:cNvSpPr/>
          <p:nvPr/>
        </p:nvSpPr>
        <p:spPr>
          <a:xfrm>
            <a:off x="609600" y="1052070"/>
            <a:ext cx="3008923" cy="579586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12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33"/>
    </mc:Choice>
    <mc:Fallback>
      <p:transition spd="slow" advTm="5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037" x="6265863" y="112713"/>
          <p14:tracePt t="1047" x="6265863" y="160338"/>
          <p14:tracePt t="1072" x="6294438" y="395288"/>
          <p14:tracePt t="1079" x="6294438" y="461963"/>
          <p14:tracePt t="1096" x="6294438" y="574675"/>
          <p14:tracePt t="1111" x="6284913" y="735013"/>
          <p14:tracePt t="1135" x="6227763" y="969963"/>
          <p14:tracePt t="1157" x="6115050" y="1243013"/>
          <p14:tracePt t="1177" x="6057900" y="1393825"/>
          <p14:tracePt t="1191" x="6021388" y="1441450"/>
          <p14:tracePt t="1214" x="6021388" y="1450975"/>
          <p14:tracePt t="2289" x="5700713" y="1450975"/>
          <p14:tracePt t="2297" x="5530850" y="1450975"/>
          <p14:tracePt t="2313" x="5219700" y="1450975"/>
          <p14:tracePt t="2330" x="4918075" y="1450975"/>
          <p14:tracePt t="2343" x="4560888" y="1450975"/>
          <p14:tracePt t="2369" x="4183063" y="1450975"/>
          <p14:tracePt t="2382" x="4070350" y="1450975"/>
          <p14:tracePt t="2393" x="4032250" y="1441450"/>
          <p14:tracePt t="2419" x="3900488" y="1431925"/>
          <p14:tracePt t="2422" x="3852863" y="1431925"/>
          <p14:tracePt t="2439" x="3730625" y="1431925"/>
          <p14:tracePt t="2473" x="3505200" y="1431925"/>
          <p14:tracePt t="2490" x="3373438" y="1431925"/>
          <p14:tracePt t="2504" x="3316288" y="1431925"/>
          <p14:tracePt t="2523" x="3268663" y="1431925"/>
          <p14:tracePt t="2533" x="3251200" y="1431925"/>
          <p14:tracePt t="2534" x="3241675" y="1431925"/>
          <p14:tracePt t="2569" x="3232150" y="1431925"/>
          <p14:tracePt t="2767" x="3222625" y="1441450"/>
          <p14:tracePt t="2786" x="3119438" y="1489075"/>
          <p14:tracePt t="2802" x="3033713" y="1525588"/>
          <p14:tracePt t="2820" x="2986088" y="1535113"/>
          <p14:tracePt t="2822" x="2968625" y="1535113"/>
          <p14:tracePt t="2831" x="2959100" y="1544638"/>
          <p14:tracePt t="2851" x="2949575" y="1544638"/>
          <p14:tracePt t="2955" x="2940050" y="1544638"/>
          <p14:tracePt t="2972" x="2930525" y="1544638"/>
          <p14:tracePt t="2989" x="2921000" y="1544638"/>
          <p14:tracePt t="3054" x="2940050" y="1525588"/>
          <p14:tracePt t="3063" x="2976563" y="1506538"/>
          <p14:tracePt t="3078" x="3024188" y="1489075"/>
          <p14:tracePt t="3097" x="3052763" y="1479550"/>
          <p14:tracePt t="3112" x="3100388" y="1479550"/>
          <p14:tracePt t="3134" x="3165475" y="1525588"/>
          <p14:tracePt t="3145" x="3175000" y="1554163"/>
          <p14:tracePt t="3163" x="3232150" y="1657350"/>
          <p14:tracePt t="3174" x="3335338" y="1817688"/>
          <p14:tracePt t="3206" x="3636963" y="2373313"/>
          <p14:tracePt t="3223" x="3759200" y="2638425"/>
          <p14:tracePt t="3238" x="3835400" y="2825750"/>
          <p14:tracePt t="3271" x="3890963" y="2995613"/>
          <p14:tracePt t="3285" x="3900488" y="3014663"/>
          <p14:tracePt t="4266" x="4051300" y="3014663"/>
          <p14:tracePt t="4288" x="4183063" y="2976563"/>
          <p14:tracePt t="4408" x="4211638" y="2957513"/>
          <p14:tracePt t="4423" x="4249738" y="2938463"/>
          <p14:tracePt t="4457" x="4259263" y="2938463"/>
          <p14:tracePt t="8221" x="4927600" y="2938463"/>
          <p14:tracePt t="8244" x="5521325" y="2921000"/>
          <p14:tracePt t="8256" x="5851525" y="2921000"/>
          <p14:tracePt t="8268" x="5945188" y="2921000"/>
          <p14:tracePt t="8287" x="5992813" y="2921000"/>
          <p14:tracePt t="21352" x="5897563" y="3071813"/>
          <p14:tracePt t="21362" x="5870575" y="3098800"/>
          <p14:tracePt t="21365" x="5842000" y="3127375"/>
          <p14:tracePt t="21376" x="5832475" y="3136900"/>
          <p14:tracePt t="21907" x="5832475" y="3155950"/>
          <p14:tracePt t="21923" x="5842000" y="3175000"/>
          <p14:tracePt t="21950" x="5842000" y="3184525"/>
          <p14:tracePt t="30880" x="5549900" y="3136900"/>
          <p14:tracePt t="30900" x="5219700" y="3079750"/>
          <p14:tracePt t="30912" x="4956175" y="3062288"/>
          <p14:tracePt t="30923" x="4843463" y="3052763"/>
          <p14:tracePt t="30945" x="4654550" y="3033713"/>
          <p14:tracePt t="30964" x="4597400" y="3014663"/>
          <p14:tracePt t="30966" x="4587875" y="3014663"/>
          <p14:tracePt t="30999" x="4522788" y="2967038"/>
          <p14:tracePt t="31033" x="4362450" y="2967038"/>
          <p14:tracePt t="31051" x="4249738" y="3005138"/>
          <p14:tracePt t="31063" x="4164013" y="3043238"/>
          <p14:tracePt t="31081" x="4127500" y="3071813"/>
          <p14:tracePt t="31099" x="4108450" y="3098800"/>
          <p14:tracePt t="31121" x="4022725" y="3306763"/>
          <p14:tracePt t="31131" x="3986213" y="3400425"/>
          <p14:tracePt t="31142" x="3852863" y="3617913"/>
          <p14:tracePt t="31162" x="3702050" y="3795713"/>
          <p14:tracePt t="31173" x="3543300" y="3984625"/>
          <p14:tracePt t="31201" x="3448050" y="4116388"/>
          <p14:tracePt t="31219" x="3402013" y="4183063"/>
          <p14:tracePt t="31250" x="3363913" y="4286250"/>
          <p14:tracePt t="31266" x="3363913" y="4314825"/>
          <p14:tracePt t="31283" x="3363913" y="4333875"/>
          <p14:tracePt t="31300" x="3363913" y="4343400"/>
          <p14:tracePt t="31363" x="3373438" y="4370388"/>
          <p14:tracePt t="31377" x="3457575" y="4389438"/>
          <p14:tracePt t="31390" x="3560763" y="4408488"/>
          <p14:tracePt t="31406" x="3636963" y="4408488"/>
          <p14:tracePt t="31436" x="3656013" y="4408488"/>
          <p14:tracePt t="31501" x="3675063" y="4408488"/>
          <p14:tracePt t="31530" x="3749675" y="4418013"/>
          <p14:tracePt t="36345" x="3759200" y="4418013"/>
          <p14:tracePt t="36371" x="3778250" y="4389438"/>
          <p14:tracePt t="36380" x="3787775" y="4379913"/>
          <p14:tracePt t="37907" x="3844925" y="4408488"/>
          <p14:tracePt t="37922" x="3862388" y="4427538"/>
          <p14:tracePt t="37950" x="3871913" y="4427538"/>
          <p14:tracePt t="38018" x="3871913" y="4437063"/>
          <p14:tracePt t="38033" x="3938588" y="4540250"/>
          <p14:tracePt t="38064" x="4032250" y="4691063"/>
          <p14:tracePt t="38082" x="4060825" y="4748213"/>
          <p14:tracePt t="38094" x="4079875" y="4813300"/>
          <p14:tracePt t="38121" x="4098925" y="4889500"/>
          <p14:tracePt t="38130" x="4108450" y="4908550"/>
          <p14:tracePt t="38142" x="4127500" y="4983163"/>
          <p14:tracePt t="38165" x="4230688" y="5153025"/>
          <p14:tracePt t="38176" x="4249738" y="5191125"/>
          <p14:tracePt t="38197" x="4295775" y="5284788"/>
          <p14:tracePt t="38207" x="4314825" y="5303838"/>
          <p14:tracePt t="38228" x="4324350" y="5341938"/>
          <p14:tracePt t="38238" x="4343400" y="5378450"/>
          <p14:tracePt t="38260" x="4391025" y="5426075"/>
          <p14:tracePt t="38262" x="4419600" y="5454650"/>
          <p14:tracePt t="38286" x="4484688" y="5510213"/>
          <p14:tracePt t="38300" x="4494213" y="5510213"/>
          <p14:tracePt t="38322" x="4532313" y="5548313"/>
          <p14:tracePt t="38336" x="4578350" y="5595938"/>
          <p14:tracePt t="38348" x="4616450" y="5634038"/>
          <p14:tracePt t="38360" x="4692650" y="5699125"/>
          <p14:tracePt t="38382" x="4805363" y="5775325"/>
          <p14:tracePt t="38399" x="4824413" y="5792788"/>
          <p14:tracePt t="38409" x="4833938" y="5792788"/>
          <p14:tracePt t="38414" x="4833938" y="5802313"/>
          <p14:tracePt t="38437" x="4843463" y="5821363"/>
          <p14:tracePt t="38467" x="4862513" y="5849938"/>
          <p14:tracePt t="38487" x="4879975" y="5859463"/>
          <p14:tracePt t="38514" x="4889500" y="5859463"/>
          <p14:tracePt t="38565" x="4908550" y="5868988"/>
          <p14:tracePt t="38582" x="4918075" y="5888038"/>
          <p14:tracePt t="38601" x="4927600" y="5888038"/>
          <p14:tracePt t="38643" x="4937125" y="5888038"/>
          <p14:tracePt t="38657" x="4965700" y="5792788"/>
          <p14:tracePt t="38680" x="5021263" y="5473700"/>
          <p14:tracePt t="38688" x="5040313" y="5359400"/>
          <p14:tracePt t="38713" x="5040313" y="5040313"/>
          <p14:tracePt t="38726" x="5040313" y="4973638"/>
          <p14:tracePt t="38735" x="5040313" y="4954588"/>
          <p14:tracePt t="38759" x="5040313" y="4945063"/>
          <p14:tracePt t="38799" x="5040313" y="5002213"/>
          <p14:tracePt t="38818" x="5078413" y="5105400"/>
          <p14:tracePt t="38834" x="5106988" y="5246688"/>
          <p14:tracePt t="38850" x="5172075" y="5416550"/>
          <p14:tracePt t="38866" x="5210175" y="5586413"/>
          <p14:tracePt t="38883" x="5276850" y="5718175"/>
          <p14:tracePt t="38885" x="5286375" y="5765800"/>
          <p14:tracePt t="38895" x="5295900" y="5784850"/>
          <p14:tracePt t="38920" x="5332413" y="5916613"/>
          <p14:tracePt t="38938" x="5370513" y="5972175"/>
          <p14:tracePt t="38966" x="5464175" y="6057900"/>
          <p14:tracePt t="38985" x="5521325" y="6084888"/>
          <p14:tracePt t="39011" x="5588000" y="6113463"/>
          <p14:tracePt t="39029" x="5653088" y="6113463"/>
          <p14:tracePt t="39063" x="5907088" y="6142038"/>
          <p14:tracePt t="39084" x="6021388" y="6151563"/>
          <p14:tracePt t="39099" x="6115050" y="6161088"/>
          <p14:tracePt t="39111" x="6199188" y="6180138"/>
          <p14:tracePt t="39125" x="6237288" y="6180138"/>
          <p14:tracePt t="39140" x="6294438" y="6199188"/>
          <p14:tracePt t="39166" x="6359525" y="6208713"/>
          <p14:tracePt t="39197" x="6369050" y="6208713"/>
          <p14:tracePt t="39248" x="6378575" y="6208713"/>
          <p14:tracePt t="39280" x="6407150" y="6226175"/>
          <p14:tracePt t="39314" x="6416675" y="6226175"/>
          <p14:tracePt t="40448" x="6369050" y="6226175"/>
          <p14:tracePt t="40457" x="6359525" y="6226175"/>
          <p14:tracePt t="40470" x="6350000" y="6226175"/>
          <p14:tracePt t="41067" x="6284913" y="6245225"/>
          <p14:tracePt t="41085" x="6162675" y="6245225"/>
          <p14:tracePt t="41095" x="6143625" y="6245225"/>
          <p14:tracePt t="41114" x="6105525" y="6254750"/>
          <p14:tracePt t="41159" x="6096000" y="6254750"/>
          <p14:tracePt t="41174" x="5888038" y="6254750"/>
          <p14:tracePt t="41199" x="5568950" y="6245225"/>
          <p14:tracePt t="41224" x="5380038" y="6216650"/>
          <p14:tracePt t="41238" x="5295900" y="6189663"/>
          <p14:tracePt t="41257" x="5276850" y="6180138"/>
          <p14:tracePt t="42800" x="5267325" y="6151563"/>
          <p14:tracePt t="42816" x="5248275" y="6122988"/>
          <p14:tracePt t="42830" x="5210175" y="6084888"/>
          <p14:tracePt t="42849" x="5172075" y="6075363"/>
          <p14:tracePt t="42861" x="5162550" y="6075363"/>
          <p14:tracePt t="43034" x="5106988" y="6075363"/>
          <p14:tracePt t="43048" x="5003800" y="6075363"/>
          <p14:tracePt t="43063" x="4862513" y="6048375"/>
          <p14:tracePt t="43086" x="4711700" y="6038850"/>
          <p14:tracePt t="43098" x="4654550" y="6019800"/>
          <p14:tracePt t="43110" x="4597400" y="6019800"/>
          <p14:tracePt t="43125" x="4560888" y="6019800"/>
          <p14:tracePt t="43147" x="4513263" y="6010275"/>
          <p14:tracePt t="43164" x="4427538" y="6010275"/>
          <p14:tracePt t="43166" x="4381500" y="6010275"/>
          <p14:tracePt t="43175" x="4314825" y="6010275"/>
          <p14:tracePt t="43198" x="4211638" y="6010275"/>
          <p14:tracePt t="43232" x="4164013" y="5991225"/>
          <p14:tracePt t="43256" x="4127500" y="5972175"/>
          <p14:tracePt t="43275" x="4070350" y="5953125"/>
          <p14:tracePt t="43284" x="4032250" y="5934075"/>
          <p14:tracePt t="43314" x="3890963" y="5926138"/>
          <p14:tracePt t="43330" x="3844925" y="5926138"/>
          <p14:tracePt t="43354" x="3816350" y="5926138"/>
          <p14:tracePt t="43367" x="3797300" y="5926138"/>
          <p14:tracePt t="43377" x="3787775" y="5926138"/>
          <p14:tracePt t="43398" x="3740150" y="5934075"/>
          <p14:tracePt t="43408" x="3730625" y="5934075"/>
          <p14:tracePt t="43568" x="3598863" y="5934075"/>
          <p14:tracePt t="43582" x="3514725" y="5934075"/>
          <p14:tracePt t="43603" x="3429000" y="5934075"/>
          <p14:tracePt t="43615" x="3382963" y="5934075"/>
          <p14:tracePt t="43625" x="3363913" y="5934075"/>
          <p14:tracePt t="43645" x="3354388" y="5934075"/>
          <p14:tracePt t="43719" x="3495675" y="5962650"/>
          <p14:tracePt t="43735" x="3768725" y="6029325"/>
          <p14:tracePt t="43758" x="4381500" y="6103938"/>
          <p14:tracePt t="43775" x="4692650" y="6103938"/>
          <p14:tracePt t="43783" x="4757738" y="6122988"/>
          <p14:tracePt t="43800" x="4833938" y="6122988"/>
          <p14:tracePt t="43824" x="4862513" y="6132513"/>
          <p14:tracePt t="43984" x="4908550" y="6151563"/>
          <p14:tracePt t="44003" x="4965700" y="6180138"/>
          <p14:tracePt t="44018" x="4994275" y="6180138"/>
          <p14:tracePt t="44051" x="5021263" y="6189663"/>
          <p14:tracePt t="44348" x="5030788" y="6189663"/>
          <p14:tracePt t="44349" x="5049838" y="6189663"/>
          <p14:tracePt t="44371" x="5087938" y="6180138"/>
          <p14:tracePt t="44381" x="5097463" y="6180138"/>
          <p14:tracePt t="44394" x="5106988" y="6180138"/>
          <p14:tracePt t="45133" x="5172075" y="6180138"/>
          <p14:tracePt t="45158" x="5219700" y="6180138"/>
          <p14:tracePt t="45179" x="5238750" y="6180138"/>
          <p14:tracePt t="45190" x="5248275" y="6180138"/>
          <p14:tracePt t="45266" x="5267325" y="6180138"/>
          <p14:tracePt t="45299" x="5700713" y="6235700"/>
          <p14:tracePt t="45317" x="5822950" y="6235700"/>
          <p14:tracePt t="45334" x="5861050" y="6235700"/>
          <p14:tracePt t="45394" x="5870575" y="6235700"/>
          <p14:tracePt t="45414" x="6048375" y="6235700"/>
          <p14:tracePt t="45426" x="6076950" y="6235700"/>
          <p14:tracePt t="45446" x="6218238" y="6235700"/>
          <p14:tracePt t="45457" x="6246813" y="6235700"/>
          <p14:tracePt t="45469" x="6303963" y="6235700"/>
          <p14:tracePt t="45502" x="6359525" y="6245225"/>
          <p14:tracePt t="45517" x="6369050" y="6245225"/>
          <p14:tracePt t="45610" x="6369050" y="6254750"/>
          <p14:tracePt t="45849" x="6369050" y="6245225"/>
          <p14:tracePt t="45910" x="6369050" y="6235700"/>
          <p14:tracePt t="46031" x="6407150" y="6170613"/>
          <p14:tracePt t="46048" x="6454775" y="6122988"/>
          <p14:tracePt t="46065" x="6472238" y="6075363"/>
          <p14:tracePt t="46083" x="6491288" y="6048375"/>
          <p14:tracePt t="46099" x="6538913" y="6010275"/>
          <p14:tracePt t="46114" x="6604000" y="5972175"/>
          <p14:tracePt t="46127" x="6754813" y="5916613"/>
          <p14:tracePt t="46146" x="6962775" y="5830888"/>
          <p14:tracePt t="46163" x="7264400" y="5689600"/>
          <p14:tracePt t="46165" x="7424738" y="5624513"/>
          <p14:tracePt t="46174" x="7585075" y="5548313"/>
          <p14:tracePt t="46194" x="7951788" y="5407025"/>
          <p14:tracePt t="46205" x="8188325" y="5322888"/>
          <p14:tracePt t="46224" x="8234363" y="5284788"/>
          <p14:tracePt t="46286" x="8178800" y="5227638"/>
          <p14:tracePt t="46298" x="8159750" y="5200650"/>
          <p14:tracePt t="46318" x="8150225" y="5181600"/>
          <p14:tracePt t="46335" x="8150225" y="5153025"/>
          <p14:tracePt t="46367" x="8169275" y="5076825"/>
          <p14:tracePt t="46375" x="8169275" y="5059363"/>
          <p14:tracePt t="46400" x="8169275" y="5021263"/>
          <p14:tracePt t="46409" x="8169275" y="5011738"/>
          <p14:tracePt t="46423" x="8169275" y="4983163"/>
          <p14:tracePt t="46445" x="8188325" y="4889500"/>
          <p14:tracePt t="46455" x="8205788" y="4851400"/>
          <p14:tracePt t="46474" x="8243888" y="4767263"/>
          <p14:tracePt t="46495" x="8291513" y="4652963"/>
          <p14:tracePt t="46527" x="8329613" y="4578350"/>
          <p14:tracePt t="46534" x="8329613" y="4568825"/>
          <p14:tracePt t="46553" x="8329613" y="4549775"/>
          <p14:tracePt t="46566" x="8339138" y="4530725"/>
          <p14:tracePt t="46582" x="8339138" y="4502150"/>
          <p14:tracePt t="46602" x="8347075" y="4484688"/>
          <p14:tracePt t="46613" x="8347075" y="4475163"/>
          <p14:tracePt t="46636" x="8347075" y="4465638"/>
          <p14:tracePt t="46638" x="8347075" y="4446588"/>
          <p14:tracePt t="46662" x="8347075" y="4408488"/>
          <p14:tracePt t="46691" x="8366125" y="4352925"/>
          <p14:tracePt t="46718" x="8480425" y="4276725"/>
          <p14:tracePt t="46734" x="8497888" y="4267200"/>
          <p14:tracePt t="46844" x="8507413" y="4286250"/>
          <p14:tracePt t="46845" x="8516938" y="4324350"/>
          <p14:tracePt t="46865" x="8516938" y="4379913"/>
          <p14:tracePt t="46877" x="8526463" y="4389438"/>
          <p14:tracePt t="46897" x="8526463" y="4398963"/>
          <p14:tracePt t="46914" x="8535988" y="4398963"/>
          <p14:tracePt t="46924" x="8545513" y="4398963"/>
          <p14:tracePt t="46925" x="8555038" y="4398963"/>
          <p14:tracePt t="46991" x="8564563" y="4408488"/>
          <p14:tracePt t="47000" x="8574088" y="4408488"/>
          <p14:tracePt t="47031" x="8593138" y="4418013"/>
          <p14:tracePt t="47049" x="8593138" y="4427538"/>
          <p14:tracePt t="47080" x="8602663" y="4427538"/>
          <p14:tracePt t="47198" x="8574088" y="4427538"/>
          <p14:tracePt t="47299" x="8564563" y="4437063"/>
          <p14:tracePt t="47314" x="8564563" y="4446588"/>
          <p14:tracePt t="47329" x="8564563" y="4456113"/>
          <p14:tracePt t="47386" x="8507413" y="4427538"/>
          <p14:tracePt t="47395" x="8489950" y="4418013"/>
          <p14:tracePt t="47408" x="8470900" y="4418013"/>
          <p14:tracePt t="47429" x="8470900" y="4408488"/>
          <p14:tracePt t="47502" x="8375650" y="4437063"/>
          <p14:tracePt t="47518" x="8243888" y="4530725"/>
          <p14:tracePt t="47532" x="8188325" y="4568825"/>
          <p14:tracePt t="47557" x="7754938" y="4786313"/>
          <p14:tracePt t="47577" x="7489825" y="4908550"/>
          <p14:tracePt t="47585" x="7358063" y="4973638"/>
          <p14:tracePt t="47606" x="7000875" y="5162550"/>
          <p14:tracePt t="47616" x="6896100" y="5227638"/>
          <p14:tracePt t="47633" x="6802438" y="5332413"/>
          <p14:tracePt t="47642" x="6737350" y="5407025"/>
          <p14:tracePt t="47664" x="6596063" y="5548313"/>
          <p14:tracePt t="47676" x="6491288" y="5661025"/>
          <p14:tracePt t="47687" x="6435725" y="5718175"/>
          <p14:tracePt t="47711" x="6369050" y="5840413"/>
          <p14:tracePt t="47725" x="6359525" y="5868988"/>
          <p14:tracePt t="47736" x="6359525" y="5878513"/>
          <p14:tracePt t="47763" x="6359525" y="5907088"/>
          <p14:tracePt t="47783" x="6313488" y="5943600"/>
          <p14:tracePt t="47800" x="6294438" y="5981700"/>
          <p14:tracePt t="47824" x="6284913" y="5991225"/>
          <p14:tracePt t="47910" x="6313488" y="6048375"/>
          <p14:tracePt t="47931" x="6340475" y="6084888"/>
          <p14:tracePt t="47944" x="6378575" y="6094413"/>
          <p14:tracePt t="47955" x="6388100" y="6103938"/>
          <p14:tracePt t="47978" x="6407150" y="6113463"/>
          <p14:tracePt t="47986" x="6416675" y="6113463"/>
          <p14:tracePt t="48014" x="6416675" y="6132513"/>
          <p14:tracePt t="48251" x="6407150" y="6142038"/>
          <p14:tracePt t="48267" x="6397625" y="6142038"/>
          <p14:tracePt t="48298" x="6388100" y="6142038"/>
          <p14:tracePt t="48410" x="6350000" y="6161088"/>
          <p14:tracePt t="48435" x="6321425" y="6170613"/>
          <p14:tracePt t="48454" x="6321425" y="6180138"/>
          <p14:tracePt t="52566" x="6275388" y="6161088"/>
          <p14:tracePt t="52832" x="6350000" y="6122988"/>
          <p14:tracePt t="52850" x="6426200" y="6057900"/>
          <p14:tracePt t="52863" x="6500813" y="5991225"/>
          <p14:tracePt t="52879" x="6567488" y="5916613"/>
          <p14:tracePt t="52892" x="6577013" y="5878513"/>
          <p14:tracePt t="52914" x="6642100" y="5784850"/>
          <p14:tracePt t="52927" x="6689725" y="5689600"/>
          <p14:tracePt t="52937" x="6737350" y="5614988"/>
          <p14:tracePt t="52958" x="6869113" y="5303838"/>
          <p14:tracePt t="52978" x="6869113" y="5040313"/>
          <p14:tracePt t="52985" x="6869113" y="4908550"/>
          <p14:tracePt t="53007" x="6859588" y="4465638"/>
          <p14:tracePt t="53020" x="6840538" y="4286250"/>
          <p14:tracePt t="53021" x="6840538" y="4135438"/>
          <p14:tracePt t="53036" x="6840538" y="3937000"/>
          <p14:tracePt t="53038" x="6840538" y="3768725"/>
          <p14:tracePt t="53050" x="6840538" y="3570288"/>
          <p14:tracePt t="53070" x="6840538" y="2873375"/>
          <p14:tracePt t="53079" x="6840538" y="2655888"/>
          <p14:tracePt t="53102" x="6821488" y="2044700"/>
          <p14:tracePt t="53114" x="6821488" y="1884363"/>
          <p14:tracePt t="53126" x="6802438" y="1601788"/>
          <p14:tracePt t="53143" x="6802438" y="1357313"/>
          <p14:tracePt t="53169" x="6859588" y="989013"/>
          <p14:tracePt t="53179" x="6878638" y="895350"/>
          <p14:tracePt t="53192" x="6888163" y="782638"/>
          <p14:tracePt t="53212" x="6888163" y="696913"/>
          <p14:tracePt t="53214" x="6888163" y="641350"/>
          <p14:tracePt t="53242" x="6850063" y="546100"/>
          <p14:tracePt t="53252" x="6840538" y="481013"/>
          <p14:tracePt t="53274" x="6811963" y="292100"/>
          <p14:tracePt t="53285" x="6746875" y="1222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07" y="10429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1. Scoping the model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10.11.2022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89DCA-A390-4495-8338-4094F12E4FD1}"/>
              </a:ext>
            </a:extLst>
          </p:cNvPr>
          <p:cNvSpPr txBox="1"/>
          <p:nvPr/>
        </p:nvSpPr>
        <p:spPr>
          <a:xfrm>
            <a:off x="577861" y="1331555"/>
            <a:ext cx="34001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iii)  Identifying the vulnerabilities </a:t>
            </a:r>
            <a:r>
              <a:rPr lang="en-US" sz="2000" dirty="0">
                <a:latin typeface="Arial" panose="020B0604020202020204" pitchFamily="34" charset="0"/>
              </a:rPr>
              <a:t>(scenarios with poor performances, i.e., the objective values do not meet the domain criteria)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447825" y="747943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1b. Scenario analysis</a:t>
            </a:r>
            <a:endParaRPr lang="en-GB" sz="2400" dirty="0"/>
          </a:p>
        </p:txBody>
      </p:sp>
      <p:pic>
        <p:nvPicPr>
          <p:cNvPr id="14" name="Picture 13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2249D80E-71B5-4E4C-9695-B64AC7C22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849" y="0"/>
            <a:ext cx="7146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78"/>
    </mc:Choice>
    <mc:Fallback>
      <p:transition spd="slow" advTm="28178"/>
    </mc:Fallback>
  </mc:AlternateContent>
  <p:extLst>
    <p:ext uri="{3A86A75C-4F4B-4683-9AE1-C65F6400EC91}">
      <p14:laserTraceLst xmlns:p14="http://schemas.microsoft.com/office/powerpoint/2010/main">
        <p14:tracePtLst>
          <p14:tracePt t="5936" x="5097463" y="57150"/>
          <p14:tracePt t="5949" x="5078413" y="84138"/>
          <p14:tracePt t="5951" x="5021263" y="122238"/>
          <p14:tracePt t="5961" x="4927600" y="160338"/>
          <p14:tracePt t="5968" x="4833938" y="225425"/>
          <p14:tracePt t="5979" x="4711700" y="254000"/>
          <p14:tracePt t="5984" x="4616450" y="301625"/>
          <p14:tracePt t="5994" x="4541838" y="330200"/>
          <p14:tracePt t="6002" x="4484688" y="376238"/>
          <p14:tracePt t="6017" x="4427538" y="423863"/>
          <p14:tracePt t="6027" x="4400550" y="452438"/>
          <p14:tracePt t="6033" x="4381500" y="471488"/>
          <p14:tracePt t="6042" x="4362450" y="490538"/>
          <p14:tracePt t="6049" x="4343400" y="508000"/>
          <p14:tracePt t="6061" x="4333875" y="517525"/>
          <p14:tracePt t="6065" x="4324350" y="536575"/>
          <p14:tracePt t="6075" x="4314825" y="546100"/>
          <p14:tracePt t="6081" x="4305300" y="565150"/>
          <p14:tracePt t="6088" x="4295775" y="603250"/>
          <p14:tracePt t="6098" x="4278313" y="622300"/>
          <p14:tracePt t="6106" x="4259263" y="677863"/>
          <p14:tracePt t="6114" x="4240213" y="744538"/>
          <p14:tracePt t="6121" x="4230688" y="800100"/>
          <p14:tracePt t="6129" x="4230688" y="866775"/>
          <p14:tracePt t="6135" x="4230688" y="931863"/>
          <p14:tracePt t="6146" x="4230688" y="1008063"/>
          <p14:tracePt t="6153" x="4268788" y="1101725"/>
          <p14:tracePt t="6160" x="4286250" y="1158875"/>
          <p14:tracePt t="6168" x="4305300" y="1206500"/>
          <p14:tracePt t="6177" x="4333875" y="1262063"/>
          <p14:tracePt t="6184" x="4343400" y="1309688"/>
          <p14:tracePt t="6193" x="4352925" y="1365250"/>
          <p14:tracePt t="6200" x="4371975" y="1431925"/>
          <p14:tracePt t="6210" x="4371975" y="1525588"/>
          <p14:tracePt t="6218" x="4371975" y="1657350"/>
          <p14:tracePt t="6225" x="4391025" y="1771650"/>
          <p14:tracePt t="6233" x="4391025" y="1903413"/>
          <p14:tracePt t="6244" x="4391025" y="2035175"/>
          <p14:tracePt t="6251" x="4391025" y="2166938"/>
          <p14:tracePt t="6258" x="4391025" y="2260600"/>
          <p14:tracePt t="6266" x="4391025" y="2392363"/>
          <p14:tracePt t="6274" x="4391025" y="2478088"/>
          <p14:tracePt t="6281" x="4400550" y="2590800"/>
          <p14:tracePt t="6289" x="4419600" y="2684463"/>
          <p14:tracePt t="6297" x="4419600" y="2751138"/>
          <p14:tracePt t="6304" x="4419600" y="2863850"/>
          <p14:tracePt t="6313" x="4419600" y="2995613"/>
          <p14:tracePt t="6320" x="4419600" y="3127375"/>
          <p14:tracePt t="6330" x="4410075" y="3259138"/>
          <p14:tracePt t="6336" x="4381500" y="3419475"/>
          <p14:tracePt t="6345" x="4362450" y="3579813"/>
          <p14:tracePt t="6352" x="4324350" y="3711575"/>
          <p14:tracePt t="6360" x="4305300" y="3871913"/>
          <p14:tracePt t="6368" x="4305300" y="3975100"/>
          <p14:tracePt t="6377" x="4286250" y="4116388"/>
          <p14:tracePt t="6384" x="4286250" y="4202113"/>
          <p14:tracePt t="6392" x="4286250" y="4314825"/>
          <p14:tracePt t="6402" x="4286250" y="4398963"/>
          <p14:tracePt t="6411" x="4286250" y="4494213"/>
          <p14:tracePt t="6417" x="4286250" y="4578350"/>
          <p14:tracePt t="6424" x="4278313" y="4672013"/>
          <p14:tracePt t="6432" x="4278313" y="4767263"/>
          <p14:tracePt t="6440" x="4278313" y="4832350"/>
          <p14:tracePt t="6449" x="4278313" y="4879975"/>
          <p14:tracePt t="6462" x="4278313" y="4935538"/>
          <p14:tracePt t="6469" x="4286250" y="4983163"/>
          <p14:tracePt t="6472" x="4314825" y="5002213"/>
          <p14:tracePt t="6481" x="4352925" y="5059363"/>
          <p14:tracePt t="6488" x="4419600" y="5124450"/>
          <p14:tracePt t="6497" x="4494213" y="5200650"/>
          <p14:tracePt t="6503" x="4645025" y="5332413"/>
          <p14:tracePt t="6513" x="4805363" y="5454650"/>
          <p14:tracePt t="6520" x="4994275" y="5586413"/>
          <p14:tracePt t="6529" x="5172075" y="5718175"/>
          <p14:tracePt t="6536" x="5322888" y="5840413"/>
          <p14:tracePt t="6545" x="5399088" y="5888038"/>
          <p14:tracePt t="6552" x="5408613" y="5888038"/>
          <p14:tracePt t="6562" x="5418138" y="5888038"/>
          <p14:tracePt t="6946" x="5399088" y="5907088"/>
          <p14:tracePt t="6954" x="5360988" y="5943600"/>
          <p14:tracePt t="6960" x="5295900" y="6010275"/>
          <p14:tracePt t="6968" x="5276850" y="6029325"/>
          <p14:tracePt t="6978" x="5238750" y="6057900"/>
          <p14:tracePt t="6984" x="5229225" y="6067425"/>
          <p14:tracePt t="6993" x="5135563" y="6084888"/>
          <p14:tracePt t="7000" x="5116513" y="6084888"/>
          <p14:tracePt t="7010" x="5097463" y="6084888"/>
          <p14:tracePt t="7016" x="5087938" y="6084888"/>
          <p14:tracePt t="7025" x="5068888" y="6103938"/>
          <p14:tracePt t="7033" x="5049838" y="6122988"/>
          <p14:tracePt t="7041" x="5049838" y="6142038"/>
          <p14:tracePt t="7049" x="5049838" y="6161088"/>
          <p14:tracePt t="7059" x="5049838" y="6199188"/>
          <p14:tracePt t="7068" x="5049838" y="6235700"/>
          <p14:tracePt t="7075" x="5040313" y="6254750"/>
          <p14:tracePt t="7084" x="5040313" y="6264275"/>
          <p14:tracePt t="7088" x="5030788" y="6283325"/>
          <p14:tracePt t="7097" x="5011738" y="6311900"/>
          <p14:tracePt t="7104" x="4994275" y="6330950"/>
          <p14:tracePt t="7113" x="4984750" y="6357938"/>
          <p14:tracePt t="7120" x="4984750" y="6367463"/>
          <p14:tracePt t="7130" x="4975225" y="6405563"/>
          <p14:tracePt t="7136" x="4965700" y="6434138"/>
          <p14:tracePt t="7145" x="4965700" y="6472238"/>
          <p14:tracePt t="7152" x="4965700" y="6500813"/>
          <p14:tracePt t="7161" x="4975225" y="6537325"/>
          <p14:tracePt t="7168" x="5003800" y="6575425"/>
          <p14:tracePt t="7177" x="5040313" y="6604000"/>
          <p14:tracePt t="7184" x="5087938" y="6613525"/>
          <p14:tracePt t="7194" x="5126038" y="6623050"/>
          <p14:tracePt t="7200" x="5172075" y="6623050"/>
          <p14:tracePt t="7210" x="5200650" y="6623050"/>
          <p14:tracePt t="7216" x="5219700" y="6642100"/>
          <p14:tracePt t="7225" x="5229225" y="6642100"/>
          <p14:tracePt t="7232" x="5238750" y="6642100"/>
          <p14:tracePt t="7272" x="5257800" y="6642100"/>
          <p14:tracePt t="7281" x="5332413" y="6669088"/>
          <p14:tracePt t="7288" x="5360988" y="6669088"/>
          <p14:tracePt t="7298" x="5427663" y="6669088"/>
          <p14:tracePt t="7303" x="5473700" y="6669088"/>
          <p14:tracePt t="7313" x="5530850" y="6669088"/>
          <p14:tracePt t="7320" x="5595938" y="6678613"/>
          <p14:tracePt t="7329" x="5643563" y="6678613"/>
          <p14:tracePt t="7336" x="5681663" y="6688138"/>
          <p14:tracePt t="7345" x="5691188" y="6688138"/>
          <p14:tracePt t="7449" x="5691188" y="6697663"/>
          <p14:tracePt t="7458" x="5691188" y="6707188"/>
          <p14:tracePt t="7471" x="5672138" y="6745288"/>
          <p14:tracePt t="7475" x="5634038" y="6764338"/>
          <p14:tracePt t="7484" x="5614988" y="6800850"/>
          <p14:tracePt t="7489" x="5605463" y="6810375"/>
          <p14:tracePt t="7498" x="5605463" y="6819900"/>
          <p14:tracePt t="7503" x="5605463" y="6829425"/>
          <p14:tracePt t="7713" x="5595938" y="6829425"/>
          <p14:tracePt t="7754" x="5595938" y="6819900"/>
          <p14:tracePt t="7770" x="5595938" y="6810375"/>
          <p14:tracePt t="7776" x="5588000" y="6783388"/>
          <p14:tracePt t="7784" x="5588000" y="6773863"/>
          <p14:tracePt t="7793" x="5588000" y="6764338"/>
          <p14:tracePt t="7800" x="5588000" y="6754813"/>
          <p14:tracePt t="7809" x="5588000" y="6745288"/>
          <p14:tracePt t="7823" x="5588000" y="6735763"/>
          <p14:tracePt t="8554" x="5578475" y="6735763"/>
          <p14:tracePt t="8584" x="5568950" y="6735763"/>
          <p14:tracePt t="8641" x="5568950" y="6745288"/>
          <p14:tracePt t="8647" x="5624513" y="6764338"/>
          <p14:tracePt t="8657" x="5691188" y="6783388"/>
          <p14:tracePt t="8665" x="5765800" y="6783388"/>
          <p14:tracePt t="8672" x="5813425" y="6791325"/>
          <p14:tracePt t="8681" x="5907088" y="6791325"/>
          <p14:tracePt t="8687" x="5973763" y="6791325"/>
          <p14:tracePt t="8697" x="6038850" y="6791325"/>
          <p14:tracePt t="8706" x="6124575" y="6791325"/>
          <p14:tracePt t="8715" x="6180138" y="6791325"/>
          <p14:tracePt t="8721" x="6227763" y="6783388"/>
          <p14:tracePt t="8729" x="6256338" y="6764338"/>
          <p14:tracePt t="8736" x="6294438" y="6754813"/>
          <p14:tracePt t="8825" x="6294438" y="6745288"/>
          <p14:tracePt t="8831" x="6340475" y="6735763"/>
          <p14:tracePt t="8840" x="6378575" y="6726238"/>
          <p14:tracePt t="8849" x="6397625" y="6726238"/>
          <p14:tracePt t="8860" x="6407150" y="6726238"/>
          <p14:tracePt t="8865" x="6416675" y="6726238"/>
          <p14:tracePt t="9070" x="6435725" y="6726238"/>
          <p14:tracePt t="9082" x="6596063" y="6726238"/>
          <p14:tracePt t="9088" x="6642100" y="6726238"/>
          <p14:tracePt t="9097" x="6689725" y="6735763"/>
          <p14:tracePt t="9104" x="6746875" y="6754813"/>
          <p14:tracePt t="9114" x="6773863" y="6754813"/>
          <p14:tracePt t="9128" x="6783388" y="6754813"/>
          <p14:tracePt t="9186" x="6840538" y="6754813"/>
          <p14:tracePt t="9195" x="6981825" y="6773863"/>
          <p14:tracePt t="9201" x="7085013" y="6773863"/>
          <p14:tracePt t="9209" x="7216775" y="6773863"/>
          <p14:tracePt t="9216" x="7329488" y="6773863"/>
          <p14:tracePt t="9224" x="7396163" y="6773863"/>
          <p14:tracePt t="9232" x="7489825" y="6773863"/>
          <p14:tracePt t="9241" x="7556500" y="6773863"/>
          <p14:tracePt t="9249" x="7575550" y="6773863"/>
          <p14:tracePt t="9256" x="7604125" y="6783388"/>
          <p14:tracePt t="9265" x="7613650" y="6783388"/>
          <p14:tracePt t="9320" x="7621588" y="6783388"/>
          <p14:tracePt t="9328" x="7659688" y="6783388"/>
          <p14:tracePt t="9336" x="7697788" y="6783388"/>
          <p14:tracePt t="9347" x="7726363" y="6764338"/>
          <p14:tracePt t="9354" x="7745413" y="6764338"/>
          <p14:tracePt t="9364" x="7754938" y="6764338"/>
          <p14:tracePt t="9369" x="7764463" y="6764338"/>
          <p14:tracePt t="10272" x="7745413" y="6764338"/>
          <p14:tracePt t="10282" x="7735888" y="6764338"/>
          <p14:tracePt t="10288" x="7726363" y="6764338"/>
          <p14:tracePt t="10298" x="7716838" y="6764338"/>
          <p14:tracePt t="10368" x="7707313" y="6764338"/>
          <p14:tracePt t="12061" x="7688263" y="6754813"/>
          <p14:tracePt t="12067" x="7613650" y="6716713"/>
          <p14:tracePt t="12076" x="7575550" y="6688138"/>
          <p14:tracePt t="12082" x="7537450" y="6678613"/>
          <p14:tracePt t="12088" x="7499350" y="6669088"/>
          <p14:tracePt t="12097" x="7480300" y="6650038"/>
          <p14:tracePt t="12104" x="7462838" y="6642100"/>
          <p14:tracePt t="12113" x="7434263" y="6642100"/>
          <p14:tracePt t="12168" x="7424738" y="6632575"/>
          <p14:tracePt t="12177" x="7405688" y="6623050"/>
          <p14:tracePt t="12186" x="7386638" y="6604000"/>
          <p14:tracePt t="12193" x="7358063" y="6575425"/>
          <p14:tracePt t="12199" x="7339013" y="6556375"/>
          <p14:tracePt t="12209" x="7312025" y="6527800"/>
          <p14:tracePt t="12217" x="7302500" y="6508750"/>
          <p14:tracePt t="12225" x="7283450" y="6481763"/>
          <p14:tracePt t="12233" x="7264400" y="6443663"/>
          <p14:tracePt t="12239" x="7245350" y="6424613"/>
          <p14:tracePt t="12250" x="7235825" y="6405563"/>
          <p14:tracePt t="12259" x="7207250" y="6386513"/>
          <p14:tracePt t="12265" x="7197725" y="6376988"/>
          <p14:tracePt t="12272" x="7188200" y="6367463"/>
          <p14:tracePt t="12281" x="7180263" y="6357938"/>
          <p14:tracePt t="12288" x="7170738" y="6350000"/>
          <p14:tracePt t="12297" x="7170738" y="6340475"/>
          <p14:tracePt t="12320" x="7161213" y="6340475"/>
          <p14:tracePt t="12345" x="7161213" y="6330950"/>
          <p14:tracePt t="12352" x="7161213" y="6321425"/>
          <p14:tracePt t="12361" x="7161213" y="6311900"/>
          <p14:tracePt t="12368" x="7161213" y="6302375"/>
          <p14:tracePt t="12381" x="7170738" y="6283325"/>
          <p14:tracePt t="12387" x="7180263" y="6273800"/>
          <p14:tracePt t="12457" x="7207250" y="6283325"/>
          <p14:tracePt t="12465" x="7207250" y="6311900"/>
          <p14:tracePt t="12473" x="7216775" y="6330950"/>
          <p14:tracePt t="12481" x="7216775" y="6350000"/>
          <p14:tracePt t="12488" x="7216775" y="6357938"/>
          <p14:tracePt t="12501" x="7216775" y="6376988"/>
          <p14:tracePt t="12518" x="7216775" y="6386513"/>
          <p14:tracePt t="12531" x="7216775" y="6396038"/>
          <p14:tracePt t="12552" x="7216775" y="6405563"/>
          <p14:tracePt t="12634" x="7216775" y="6386513"/>
          <p14:tracePt t="12645" x="7216775" y="6376988"/>
          <p14:tracePt t="12649" x="7216775" y="6367463"/>
          <p14:tracePt t="12660" x="7216775" y="6350000"/>
          <p14:tracePt t="12665" x="7216775" y="6340475"/>
          <p14:tracePt t="12673" x="7216775" y="6321425"/>
          <p14:tracePt t="12681" x="7216775" y="6302375"/>
          <p14:tracePt t="12688" x="7216775" y="6283325"/>
          <p14:tracePt t="12697" x="7216775" y="6245225"/>
          <p14:tracePt t="12704" x="7216775" y="6208713"/>
          <p14:tracePt t="12713" x="7226300" y="6189663"/>
          <p14:tracePt t="12719" x="7226300" y="6170613"/>
          <p14:tracePt t="12730" x="7226300" y="6142038"/>
          <p14:tracePt t="12777" x="7226300" y="6161088"/>
          <p14:tracePt t="12786" x="7226300" y="6226175"/>
          <p14:tracePt t="12796" x="7226300" y="6273800"/>
          <p14:tracePt t="12801" x="7226300" y="6311900"/>
          <p14:tracePt t="12808" x="7226300" y="6340475"/>
          <p14:tracePt t="12827" x="7197725" y="6405563"/>
          <p14:tracePt t="12832" x="7188200" y="6424613"/>
          <p14:tracePt t="12858" x="7188200" y="6434138"/>
          <p14:tracePt t="12898" x="7188200" y="6376988"/>
          <p14:tracePt t="12911" x="7188200" y="6340475"/>
          <p14:tracePt t="12913" x="7188200" y="6302375"/>
          <p14:tracePt t="12922" x="7188200" y="6264275"/>
          <p14:tracePt t="12930" x="7188200" y="6235700"/>
          <p14:tracePt t="12936" x="7188200" y="6180138"/>
          <p14:tracePt t="12946" x="7188200" y="6161088"/>
          <p14:tracePt t="12951" x="7188200" y="6122988"/>
          <p14:tracePt t="12961" x="7188200" y="6103938"/>
          <p14:tracePt t="12968" x="7188200" y="6084888"/>
          <p14:tracePt t="12977" x="7188200" y="6075363"/>
          <p14:tracePt t="12983" x="7188200" y="6067425"/>
          <p14:tracePt t="12993" x="7188200" y="6057900"/>
          <p14:tracePt t="13041" x="7197725" y="6103938"/>
          <p14:tracePt t="13048" x="7216775" y="6151563"/>
          <p14:tracePt t="13059" x="7245350" y="6208713"/>
          <p14:tracePt t="13066" x="7254875" y="6254750"/>
          <p14:tracePt t="13076" x="7264400" y="6311900"/>
          <p14:tracePt t="13081" x="7264400" y="6357938"/>
          <p14:tracePt t="13087" x="7283450" y="6405563"/>
          <p14:tracePt t="13097" x="7283450" y="6434138"/>
          <p14:tracePt t="13104" x="7283450" y="6462713"/>
          <p14:tracePt t="13120" x="7283450" y="6472238"/>
          <p14:tracePt t="13146" x="7292975" y="6472238"/>
          <p14:tracePt t="13154" x="7292975" y="6415088"/>
          <p14:tracePt t="13160" x="7292975" y="6350000"/>
          <p14:tracePt t="13170" x="7292975" y="6283325"/>
          <p14:tracePt t="13176" x="7292975" y="6216650"/>
          <p14:tracePt t="13185" x="7283450" y="6122988"/>
          <p14:tracePt t="13193" x="7273925" y="6048375"/>
          <p14:tracePt t="13200" x="7254875" y="5981700"/>
          <p14:tracePt t="13208" x="7235825" y="5907088"/>
          <p14:tracePt t="13220" x="7235825" y="5859463"/>
          <p14:tracePt t="13224" x="7235825" y="5840413"/>
          <p14:tracePt t="13235" x="7226300" y="5811838"/>
          <p14:tracePt t="13241" x="7226300" y="5802313"/>
          <p14:tracePt t="13259" x="7226300" y="5792788"/>
          <p14:tracePt t="13297" x="7226300" y="5830888"/>
          <p14:tracePt t="13304" x="7226300" y="5868988"/>
          <p14:tracePt t="13314" x="7235825" y="5916613"/>
          <p14:tracePt t="13320" x="7245350" y="5953125"/>
          <p14:tracePt t="13330" x="7245350" y="5972175"/>
          <p14:tracePt t="13336" x="7245350" y="6010275"/>
          <p14:tracePt t="13347" x="7254875" y="6048375"/>
          <p14:tracePt t="13357" x="7254875" y="6057900"/>
          <p14:tracePt t="13364" x="7254875" y="6075363"/>
          <p14:tracePt t="13436" x="7264400" y="6075363"/>
          <p14:tracePt t="13454" x="7264400" y="6057900"/>
          <p14:tracePt t="13459" x="7273925" y="6048375"/>
          <p14:tracePt t="13467" x="7273925" y="6038850"/>
          <p14:tracePt t="13473" x="7273925" y="6029325"/>
          <p14:tracePt t="14545" x="7264400" y="6029325"/>
          <p14:tracePt t="14551" x="7254875" y="6029325"/>
          <p14:tracePt t="14568" x="7245350" y="6029325"/>
          <p14:tracePt t="14577" x="7235825" y="6029325"/>
          <p14:tracePt t="14605" x="7226300" y="6029325"/>
          <p14:tracePt t="15421" x="7216775" y="6019800"/>
          <p14:tracePt t="15424" x="7207250" y="6019800"/>
          <p14:tracePt t="15433" x="7197725" y="6010275"/>
          <p14:tracePt t="15618" x="7197725" y="6038850"/>
          <p14:tracePt t="15625" x="7197725" y="6075363"/>
          <p14:tracePt t="15633" x="7197725" y="6084888"/>
          <p14:tracePt t="15641" x="7197725" y="6113463"/>
          <p14:tracePt t="15649" x="7197725" y="6151563"/>
          <p14:tracePt t="15656" x="7197725" y="6189663"/>
          <p14:tracePt t="15666" x="7197725" y="6245225"/>
          <p14:tracePt t="15672" x="7197725" y="6302375"/>
          <p14:tracePt t="15682" x="7197725" y="6367463"/>
          <p14:tracePt t="15690" x="7197725" y="6405563"/>
          <p14:tracePt t="15698" x="7216775" y="6443663"/>
          <p14:tracePt t="15706" x="7216775" y="6472238"/>
          <p14:tracePt t="15714" x="7226300" y="6508750"/>
          <p14:tracePt t="15719" x="7235825" y="6537325"/>
          <p14:tracePt t="15730" x="7245350" y="6556375"/>
          <p14:tracePt t="15738" x="7245350" y="6594475"/>
          <p14:tracePt t="15746" x="7254875" y="6604000"/>
          <p14:tracePt t="15752" x="7254875" y="6623050"/>
          <p14:tracePt t="15761" x="7254875" y="6642100"/>
          <p14:tracePt t="15768" x="7254875" y="6650038"/>
          <p14:tracePt t="15777" x="7254875" y="6659563"/>
          <p14:tracePt t="15784" x="7254875" y="6669088"/>
          <p14:tracePt t="15793" x="7254875" y="6678613"/>
          <p14:tracePt t="15807" x="7264400" y="6688138"/>
          <p14:tracePt t="15816" x="7273925" y="6697663"/>
          <p14:tracePt t="15832" x="7283450" y="6697663"/>
          <p14:tracePt t="15841" x="7283450" y="6707188"/>
          <p14:tracePt t="15848" x="7292975" y="6716713"/>
          <p14:tracePt t="15858" x="7302500" y="6735763"/>
          <p14:tracePt t="15865" x="7321550" y="6764338"/>
          <p14:tracePt t="15876" x="7339013" y="6773863"/>
          <p14:tracePt t="15881" x="7367588" y="6791325"/>
          <p14:tracePt t="15888" x="7396163" y="6810375"/>
          <p14:tracePt t="15897" x="7424738" y="6819900"/>
          <p14:tracePt t="15904" x="7443788" y="6819900"/>
          <p14:tracePt t="15914" x="7453313" y="6819900"/>
          <p14:tracePt t="16091" x="7434263" y="6819900"/>
          <p14:tracePt t="16101" x="7415213" y="6819900"/>
          <p14:tracePt t="16111" x="7405688" y="6819900"/>
          <p14:tracePt t="16115" x="7396163" y="6819900"/>
          <p14:tracePt t="16130" x="7386638" y="6819900"/>
          <p14:tracePt t="16566" x="7377113" y="6819900"/>
          <p14:tracePt t="16593" x="7377113" y="6810375"/>
          <p14:tracePt t="16601" x="7377113" y="6800850"/>
          <p14:tracePt t="16608" x="7377113" y="6783388"/>
          <p14:tracePt t="16618" x="7377113" y="6764338"/>
          <p14:tracePt t="16626" x="7377113" y="6754813"/>
          <p14:tracePt t="16634" x="7377113" y="6745288"/>
          <p14:tracePt t="16640" x="7377113" y="6735763"/>
          <p14:tracePt t="16864" x="7367588" y="6735763"/>
          <p14:tracePt t="16978" x="7358063" y="6735763"/>
          <p14:tracePt t="16995" x="7348538" y="6735763"/>
          <p14:tracePt t="17011" x="7339013" y="6735763"/>
          <p14:tracePt t="17666" x="7329488" y="6735763"/>
          <p14:tracePt t="17676" x="7283450" y="6716713"/>
          <p14:tracePt t="17683" x="7245350" y="6716713"/>
          <p14:tracePt t="17692" x="7226300" y="6716713"/>
          <p14:tracePt t="17698" x="7207250" y="6716713"/>
          <p14:tracePt t="17720" x="7197725" y="6716713"/>
          <p14:tracePt t="17832" x="7188200" y="6716713"/>
          <p14:tracePt t="18871" x="7188200" y="6726238"/>
          <p14:tracePt t="19593" x="7197725" y="6726238"/>
          <p14:tracePt t="19599" x="7207250" y="6735763"/>
          <p14:tracePt t="19635" x="7216775" y="6735763"/>
          <p14:tracePt t="20040" x="7216775" y="6726238"/>
          <p14:tracePt t="20050" x="7216775" y="6707188"/>
          <p14:tracePt t="20057" x="7216775" y="6697663"/>
          <p14:tracePt t="20066" x="7216775" y="6688138"/>
          <p14:tracePt t="20079" x="7216775" y="6678613"/>
          <p14:tracePt t="20452" x="7216775" y="6669088"/>
          <p14:tracePt t="20801" x="7216775" y="6659563"/>
          <p14:tracePt t="21010" x="7216775" y="6650038"/>
          <p14:tracePt t="21026" x="7216775" y="6632575"/>
          <p14:tracePt t="21034" x="7226300" y="6604000"/>
          <p14:tracePt t="21041" x="7235825" y="6594475"/>
          <p14:tracePt t="21048" x="7235825" y="6584950"/>
          <p14:tracePt t="26841" x="7245350" y="6575425"/>
          <p14:tracePt t="26848" x="7462838" y="6321425"/>
          <p14:tracePt t="26858" x="7621588" y="6132513"/>
          <p14:tracePt t="26865" x="7669213" y="5953125"/>
          <p14:tracePt t="26874" x="7688263" y="5775325"/>
          <p14:tracePt t="26880" x="7678738" y="5595938"/>
          <p14:tracePt t="26890" x="7604125" y="5397500"/>
          <p14:tracePt t="26897" x="7480300" y="5095875"/>
          <p14:tracePt t="26908" x="7386638" y="4738688"/>
          <p14:tracePt t="26913" x="7283450" y="4333875"/>
          <p14:tracePt t="26924" x="7235825" y="3956050"/>
          <p14:tracePt t="26929" x="7235825" y="3551238"/>
          <p14:tracePt t="26936" x="7235825" y="3194050"/>
          <p14:tracePt t="26945" x="7245350" y="2863850"/>
          <p14:tracePt t="26953" x="7283450" y="2609850"/>
          <p14:tracePt t="26962" x="7283450" y="2411413"/>
          <p14:tracePt t="26970" x="7321550" y="2232025"/>
          <p14:tracePt t="26979" x="7321550" y="2081213"/>
          <p14:tracePt t="26986" x="7339013" y="1949450"/>
          <p14:tracePt t="26993" x="7339013" y="1855788"/>
          <p14:tracePt t="27000" x="7329488" y="1762125"/>
          <p14:tracePt t="27009" x="7321550" y="1695450"/>
          <p14:tracePt t="27015" x="7302500" y="1639888"/>
          <p14:tracePt t="27025" x="7302500" y="1592263"/>
          <p14:tracePt t="27032" x="7302500" y="1554163"/>
          <p14:tracePt t="27043" x="7292975" y="1525588"/>
          <p14:tracePt t="27050" x="7292975" y="1470025"/>
          <p14:tracePt t="27057" x="7302500" y="1422400"/>
          <p14:tracePt t="27064" x="7312025" y="1347788"/>
          <p14:tracePt t="27073" x="7339013" y="1300163"/>
          <p14:tracePt t="27080" x="7348538" y="1262063"/>
          <p14:tracePt t="27088" x="7377113" y="1206500"/>
          <p14:tracePt t="27096" x="7377113" y="1168400"/>
          <p14:tracePt t="27107" x="7377113" y="1120775"/>
          <p14:tracePt t="27113" x="7377113" y="1073150"/>
          <p14:tracePt t="27124" x="7377113" y="1008063"/>
          <p14:tracePt t="27129" x="7358063" y="931863"/>
          <p14:tracePt t="27136" x="7312025" y="857250"/>
          <p14:tracePt t="27145" x="7283450" y="782638"/>
          <p14:tracePt t="27152" x="7273925" y="735013"/>
          <p14:tracePt t="27161" x="7254875" y="696913"/>
          <p14:tracePt t="27169" x="7245350" y="641350"/>
          <p14:tracePt t="27178" x="7235825" y="593725"/>
          <p14:tracePt t="27185" x="7235825" y="555625"/>
          <p14:tracePt t="27195" x="7216775" y="517525"/>
          <p14:tracePt t="27201" x="7197725" y="481013"/>
          <p14:tracePt t="27210" x="7170738" y="433388"/>
          <p14:tracePt t="27218" x="7142163" y="404813"/>
          <p14:tracePt t="27224" x="7123113" y="357188"/>
          <p14:tracePt t="27233" x="7085013" y="320675"/>
          <p14:tracePt t="27241" x="7000875" y="273050"/>
          <p14:tracePt t="27248" x="6962775" y="215900"/>
          <p14:tracePt t="27257" x="6905625" y="169863"/>
          <p14:tracePt t="27264" x="6878638" y="150813"/>
          <p14:tracePt t="27274" x="6859588" y="112713"/>
          <p14:tracePt t="27280" x="6831013" y="74613"/>
          <p14:tracePt t="27289" x="6802438" y="381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717175" y="1110653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Decision-makers’ preferences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C0006F-2CEF-47CC-933C-F68ADF40B4CE}"/>
                  </a:ext>
                </a:extLst>
              </p:cNvPr>
              <p:cNvSpPr txBox="1"/>
              <p:nvPr/>
            </p:nvSpPr>
            <p:spPr>
              <a:xfrm>
                <a:off x="717174" y="1930579"/>
                <a:ext cx="1070345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  <a:r>
                  <a:rPr lang="en-US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r>
                  <a:rPr lang="en-US" sz="1800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Scenarios to be considered </a:t>
                </a:r>
                <a:r>
                  <a:rPr lang="en-US" sz="18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(optional) </a:t>
                </a: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The baseline scenario (s1) + five more randomly selected scenarios--at least one vulnerable scenario that does not satisfy the domain criterion set for the first objective function (i.e., </a:t>
                </a:r>
                <a:r>
                  <a:rPr lang="en-GB" dirty="0">
                    <a:solidFill>
                      <a:schemeClr val="accent1"/>
                    </a:solidFill>
                  </a:rPr>
                  <a:t>2.273 &lt;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dirty="0">
                    <a:solidFill>
                      <a:schemeClr val="accent1"/>
                    </a:solidFill>
                  </a:rPr>
                  <a:t>&lt; 2.286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).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C0006F-2CEF-47CC-933C-F68ADF40B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74" y="1930579"/>
                <a:ext cx="10703450" cy="923330"/>
              </a:xfrm>
              <a:prstGeom prst="rect">
                <a:avLst/>
              </a:prstGeom>
              <a:blipFill>
                <a:blip r:embed="rId5"/>
                <a:stretch>
                  <a:fillRect l="-474" t="-4110" r="-355" b="-958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13">
                <a:extLst>
                  <a:ext uri="{FF2B5EF4-FFF2-40B4-BE49-F238E27FC236}">
                    <a16:creationId xmlns:a16="http://schemas.microsoft.com/office/drawing/2014/main" id="{68E3DD79-E9D8-47A8-B206-74FAB5E8CC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2821612"/>
                  </p:ext>
                </p:extLst>
              </p:nvPr>
            </p:nvGraphicFramePr>
            <p:xfrm>
              <a:off x="1943100" y="3065318"/>
              <a:ext cx="8466283" cy="32588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469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3274198891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3250928392"/>
                        </a:ext>
                      </a:extLst>
                    </a:gridCol>
                  </a:tblGrid>
                  <a:tr h="407362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Combination of deeply uncertain parameters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407362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4.070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2.270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0.0750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8.21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3.868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2.262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0.0869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0.0782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1.47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10.28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highlight>
                              <a:srgbClr val="FFFF00"/>
                            </a:highlight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3.620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highlight>
                                <a:srgbClr val="FFFF00"/>
                              </a:highlight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2.278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0.0835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5.84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3.372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2.254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0.0903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1.35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11.76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3.124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2.270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0.0686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7.32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4.116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1.41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8.80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13">
                <a:extLst>
                  <a:ext uri="{FF2B5EF4-FFF2-40B4-BE49-F238E27FC236}">
                    <a16:creationId xmlns:a16="http://schemas.microsoft.com/office/drawing/2014/main" id="{68E3DD79-E9D8-47A8-B206-74FAB5E8CC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2821612"/>
                  </p:ext>
                </p:extLst>
              </p:nvPr>
            </p:nvGraphicFramePr>
            <p:xfrm>
              <a:off x="1943100" y="3065318"/>
              <a:ext cx="8466283" cy="32588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469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3274198891"/>
                        </a:ext>
                      </a:extLst>
                    </a:gridCol>
                    <a:gridCol w="1209469">
                      <a:extLst>
                        <a:ext uri="{9D8B030D-6E8A-4147-A177-3AD203B41FA5}">
                          <a16:colId xmlns:a16="http://schemas.microsoft.com/office/drawing/2014/main" val="3250928392"/>
                        </a:ext>
                      </a:extLst>
                    </a:gridCol>
                  </a:tblGrid>
                  <a:tr h="407362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Combination of deeply uncertain parameters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407362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000" t="-103125" r="-497917" b="-6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2105" t="-103125" r="-403158" b="-6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2105" t="-103125" r="-303158" b="-6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2105" t="-103125" r="-203158" b="-6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96875" t="-103125" r="-101042" b="-6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3158" t="-103125" r="-2105" b="-6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53" t="-203125" r="-604211" b="-5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4.070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2.270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dk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0.0750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8.21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53" t="-293939" r="-60421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3.868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2.262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0.0869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0.0782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1.47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10.28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53" t="-406250" r="-604211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3.620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highlight>
                                <a:srgbClr val="FFFF00"/>
                              </a:highlight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2.278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0.0835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5.84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53" t="-506250" r="-604211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3.372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2.254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0.0903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1.35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11.76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53" t="-606250" r="-604211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3.124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2.270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0.0801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0.0686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7.32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407362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53" t="-706250" r="-604211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4.116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2.286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0.0718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1.41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8.80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733A7EF-92A9-4915-9D21-AD7273B18090}"/>
              </a:ext>
            </a:extLst>
          </p:cNvPr>
          <p:cNvSpPr txBox="1"/>
          <p:nvPr/>
        </p:nvSpPr>
        <p:spPr>
          <a:xfrm rot="1836860">
            <a:off x="9465105" y="559539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1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DD519-7485-4F5F-077E-63C74197727A}"/>
              </a:ext>
            </a:extLst>
          </p:cNvPr>
          <p:cNvSpPr/>
          <p:nvPr/>
        </p:nvSpPr>
        <p:spPr>
          <a:xfrm>
            <a:off x="609600" y="1052070"/>
            <a:ext cx="4868985" cy="579586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2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3"/>
    </mc:Choice>
    <mc:Fallback>
      <p:transition spd="slow" advTm="37783"/>
    </mc:Fallback>
  </mc:AlternateContent>
  <p:extLst>
    <p:ext uri="{3A86A75C-4F4B-4683-9AE1-C65F6400EC91}">
      <p14:laserTraceLst xmlns:p14="http://schemas.microsoft.com/office/powerpoint/2010/main">
        <p14:tracePtLst>
          <p14:tracePt t="8388" x="5691188" y="131763"/>
          <p14:tracePt t="8397" x="5588000" y="254000"/>
          <p14:tracePt t="8404" x="5502275" y="376238"/>
          <p14:tracePt t="8414" x="5399088" y="481013"/>
          <p14:tracePt t="8420" x="5276850" y="584200"/>
          <p14:tracePt t="8431" x="5172075" y="687388"/>
          <p14:tracePt t="8436" x="5049838" y="790575"/>
          <p14:tracePt t="8445" x="4908550" y="904875"/>
          <p14:tracePt t="8453" x="4757738" y="1008063"/>
          <p14:tracePt t="8465" x="4616450" y="1130300"/>
          <p14:tracePt t="8471" x="4456113" y="1262063"/>
          <p14:tracePt t="8481" x="4286250" y="1431925"/>
          <p14:tracePt t="8486" x="4089400" y="1601788"/>
          <p14:tracePt t="8496" x="3919538" y="1771650"/>
          <p14:tracePt t="8504" x="3749675" y="1968500"/>
          <p14:tracePt t="8510" x="3552825" y="2119313"/>
          <p14:tracePt t="8520" x="3392488" y="2270125"/>
          <p14:tracePt t="8524" x="3260725" y="2392363"/>
          <p14:tracePt t="8534" x="3119438" y="2562225"/>
          <p14:tracePt t="8554" x="2911475" y="2751138"/>
          <p14:tracePt t="8556" x="2808288" y="2844800"/>
          <p14:tracePt t="8565" x="2732088" y="2911475"/>
          <p14:tracePt t="8573" x="2703513" y="2986088"/>
          <p14:tracePt t="8584" x="2676525" y="3014663"/>
          <p14:tracePt t="8588" x="2676525" y="3033713"/>
          <p14:tracePt t="8622" x="2676525" y="3043238"/>
          <p14:tracePt t="8646" x="2667000" y="3043238"/>
          <p14:tracePt t="8653" x="2619375" y="3108325"/>
          <p14:tracePt t="8661" x="2516188" y="3175000"/>
          <p14:tracePt t="8669" x="2420938" y="3221038"/>
          <p14:tracePt t="8679" x="2279650" y="3306763"/>
          <p14:tracePt t="8685" x="2185988" y="3354388"/>
          <p14:tracePt t="8694" x="2035175" y="3448050"/>
          <p14:tracePt t="8702" x="1893888" y="3532188"/>
          <p14:tracePt t="8708" x="1817688" y="3598863"/>
          <p14:tracePt t="8718" x="1743075" y="3663950"/>
          <p14:tracePt t="8725" x="1685925" y="3702050"/>
          <p14:tracePt t="8735" x="1668463" y="3721100"/>
          <p14:tracePt t="8740" x="1658938" y="3721100"/>
          <p14:tracePt t="8814" x="1639888" y="3721100"/>
          <p14:tracePt t="8820" x="1535113" y="3721100"/>
          <p14:tracePt t="8830" x="1403350" y="3759200"/>
          <p14:tracePt t="8836" x="1290638" y="3778250"/>
          <p14:tracePt t="8846" x="1233488" y="3805238"/>
          <p14:tracePt t="8853" x="1187450" y="3814763"/>
          <p14:tracePt t="8862" x="1158875" y="3843338"/>
          <p14:tracePt t="8869" x="1149350" y="3843338"/>
          <p14:tracePt t="8882" x="1139825" y="3843338"/>
          <p14:tracePt t="8990" x="1130300" y="3843338"/>
          <p14:tracePt t="8997" x="1120775" y="3843338"/>
          <p14:tracePt t="9004" x="1111250" y="3843338"/>
          <p14:tracePt t="9014" x="1101725" y="3843338"/>
          <p14:tracePt t="9021" x="1092200" y="3843338"/>
          <p14:tracePt t="9035" x="1084263" y="3843338"/>
          <p14:tracePt t="9046" x="1074738" y="3852863"/>
          <p14:tracePt t="9063" x="1065213" y="3852863"/>
          <p14:tracePt t="9215" x="1036638" y="3833813"/>
          <p14:tracePt t="9226" x="979488" y="3805238"/>
          <p14:tracePt t="9233" x="969963" y="3786188"/>
          <p14:tracePt t="9239" x="960438" y="3786188"/>
          <p14:tracePt t="9245" x="950913" y="3786188"/>
          <p14:tracePt t="16818" x="1008063" y="3683000"/>
          <p14:tracePt t="16829" x="1092200" y="3541713"/>
          <p14:tracePt t="16832" x="1225550" y="3390900"/>
          <p14:tracePt t="16836" x="1300163" y="3316288"/>
          <p14:tracePt t="16848" x="1384300" y="3268663"/>
          <p14:tracePt t="16855" x="1441450" y="3221038"/>
          <p14:tracePt t="16862" x="1460500" y="3203575"/>
          <p14:tracePt t="16881" x="1535113" y="3146425"/>
          <p14:tracePt t="16886" x="1573213" y="3108325"/>
          <p14:tracePt t="16903" x="1695450" y="3005138"/>
          <p14:tracePt t="16911" x="1771650" y="2947988"/>
          <p14:tracePt t="16918" x="1809750" y="2911475"/>
          <p14:tracePt t="16924" x="1846263" y="2873375"/>
          <p14:tracePt t="16935" x="1884363" y="2835275"/>
          <p14:tracePt t="16942" x="1951038" y="2770188"/>
          <p14:tracePt t="16949" x="1987550" y="2732088"/>
          <p14:tracePt t="16956" x="1997075" y="2713038"/>
          <p14:tracePt t="16966" x="2006600" y="2684463"/>
          <p14:tracePt t="16972" x="2006600" y="2674938"/>
          <p14:tracePt t="16981" x="2006600" y="2665413"/>
          <p14:tracePt t="17143" x="2035175" y="2665413"/>
          <p14:tracePt t="17151" x="2092325" y="2665413"/>
          <p14:tracePt t="17158" x="2101850" y="2665413"/>
          <p14:tracePt t="17169" x="2109788" y="2665413"/>
          <p14:tracePt t="17263" x="2119313" y="2665413"/>
          <p14:tracePt t="17278" x="2128838" y="2665413"/>
          <p14:tracePt t="17288" x="2138363" y="2665413"/>
          <p14:tracePt t="17333" x="2138363" y="2655888"/>
          <p14:tracePt t="17541" x="2109788" y="2693988"/>
          <p14:tracePt t="17549" x="2092325" y="2703513"/>
          <p14:tracePt t="17556" x="2063750" y="2732088"/>
          <p14:tracePt t="17566" x="2016125" y="2770188"/>
          <p14:tracePt t="17572" x="1978025" y="2806700"/>
          <p14:tracePt t="17582" x="1922463" y="2835275"/>
          <p14:tracePt t="17588" x="1874838" y="2892425"/>
          <p14:tracePt t="17597" x="1800225" y="2967038"/>
          <p14:tracePt t="17604" x="1733550" y="3033713"/>
          <p14:tracePt t="17613" x="1695450" y="3071813"/>
          <p14:tracePt t="17620" x="1658938" y="3108325"/>
          <p14:tracePt t="17629" x="1639888" y="3146425"/>
          <p14:tracePt t="17636" x="1611313" y="3184525"/>
          <p14:tracePt t="17646" x="1611313" y="3221038"/>
          <p14:tracePt t="17652" x="1611313" y="3249613"/>
          <p14:tracePt t="17663" x="1611313" y="3268663"/>
          <p14:tracePt t="17669" x="1611313" y="3306763"/>
          <p14:tracePt t="17677" x="1611313" y="3316288"/>
          <p14:tracePt t="17685" x="1611313" y="3335338"/>
          <p14:tracePt t="17694" x="1620838" y="3344863"/>
          <p14:tracePt t="17701" x="1630363" y="3371850"/>
          <p14:tracePt t="17720" x="1630363" y="3400425"/>
          <p14:tracePt t="17728" x="1630363" y="3419475"/>
          <p14:tracePt t="17733" x="1630363" y="3438525"/>
          <p14:tracePt t="17750" x="1630363" y="3448050"/>
          <p14:tracePt t="17757" x="1630363" y="3457575"/>
          <p14:tracePt t="17767" x="1630363" y="3467100"/>
          <p14:tracePt t="17782" x="1630363" y="3476625"/>
          <p14:tracePt t="17853" x="1630363" y="3486150"/>
          <p14:tracePt t="17862" x="1601788" y="3532188"/>
          <p14:tracePt t="17869" x="1573213" y="3560763"/>
          <p14:tracePt t="17878" x="1554163" y="3579813"/>
          <p14:tracePt t="17885" x="1535113" y="3608388"/>
          <p14:tracePt t="17894" x="1525588" y="3617913"/>
          <p14:tracePt t="26040" x="1563688" y="3579813"/>
          <p14:tracePt t="26046" x="1620838" y="3513138"/>
          <p14:tracePt t="26057" x="1649413" y="3495675"/>
          <p14:tracePt t="26063" x="1649413" y="3486150"/>
          <p14:tracePt t="26604" x="1724025" y="3457575"/>
          <p14:tracePt t="26612" x="1790700" y="3448050"/>
          <p14:tracePt t="26620" x="1865313" y="3429000"/>
          <p14:tracePt t="26629" x="1912938" y="3419475"/>
          <p14:tracePt t="26637" x="1968500" y="3400425"/>
          <p14:tracePt t="26645" x="2054225" y="3400425"/>
          <p14:tracePt t="26652" x="2147888" y="3390900"/>
          <p14:tracePt t="26664" x="2279650" y="3390900"/>
          <p14:tracePt t="26668" x="2374900" y="3390900"/>
          <p14:tracePt t="26680" x="2459038" y="3390900"/>
          <p14:tracePt t="26686" x="2552700" y="3390900"/>
          <p14:tracePt t="26700" x="2638425" y="3390900"/>
          <p14:tracePt t="26704" x="2770188" y="3371850"/>
          <p14:tracePt t="26714" x="2949575" y="3371850"/>
          <p14:tracePt t="26717" x="3127375" y="3371850"/>
          <p14:tracePt t="26729" x="3392488" y="3371850"/>
          <p14:tracePt t="26733" x="3675063" y="3354388"/>
          <p14:tracePt t="26747" x="3994150" y="3354388"/>
          <p14:tracePt t="26750" x="4352925" y="3354388"/>
          <p14:tracePt t="26757" x="4673600" y="3354388"/>
          <p14:tracePt t="26767" x="5078413" y="3354388"/>
          <p14:tracePt t="26773" x="5473700" y="3354388"/>
          <p14:tracePt t="26785" x="5842000" y="3354388"/>
          <p14:tracePt t="26790" x="6284913" y="3354388"/>
          <p14:tracePt t="26798" x="6689725" y="3354388"/>
          <p14:tracePt t="26805" x="6962775" y="3354388"/>
          <p14:tracePt t="26814" x="7415213" y="3354388"/>
          <p14:tracePt t="26821" x="7772400" y="3354388"/>
          <p14:tracePt t="26829" x="8047038" y="3354388"/>
          <p14:tracePt t="26837" x="8320088" y="3354388"/>
          <p14:tracePt t="26845" x="8535988" y="3354388"/>
          <p14:tracePt t="26852" x="8753475" y="3354388"/>
          <p14:tracePt t="26861" x="8931275" y="3354388"/>
          <p14:tracePt t="26888" x="9347200" y="3354388"/>
          <p14:tracePt t="26896" x="9459913" y="3354388"/>
          <p14:tracePt t="26902" x="9525000" y="3354388"/>
          <p14:tracePt t="26912" x="9620250" y="3354388"/>
          <p14:tracePt t="26917" x="9666288" y="3354388"/>
          <p14:tracePt t="26927" x="9704388" y="3354388"/>
          <p14:tracePt t="26934" x="9742488" y="3371850"/>
          <p14:tracePt t="26943" x="9790113" y="3371850"/>
          <p14:tracePt t="26950" x="9826625" y="3381375"/>
          <p14:tracePt t="26957" x="9845675" y="3381375"/>
          <p14:tracePt t="26966" x="9874250" y="3381375"/>
          <p14:tracePt t="26982" x="9883775" y="3381375"/>
          <p14:tracePt t="26991" x="9893300" y="3381375"/>
          <p14:tracePt t="27002" x="9921875" y="3381375"/>
          <p14:tracePt t="27005" x="9967913" y="3381375"/>
          <p14:tracePt t="27014" x="10034588" y="3381375"/>
          <p14:tracePt t="27020" x="10128250" y="3381375"/>
          <p14:tracePt t="27029" x="10233025" y="3381375"/>
          <p14:tracePt t="27037" x="10307638" y="3381375"/>
          <p14:tracePt t="27045" x="10355263" y="3381375"/>
          <p14:tracePt t="27053" x="10374313" y="3381375"/>
          <p14:tracePt t="27061" x="10391775" y="3381375"/>
          <p14:tracePt t="27133" x="10401300" y="3381375"/>
          <p14:tracePt t="27141" x="10496550" y="3354388"/>
          <p14:tracePt t="27150" x="10590213" y="3335338"/>
          <p14:tracePt t="27159" x="10656888" y="3335338"/>
          <p14:tracePt t="27171" x="10693400" y="3335338"/>
          <p14:tracePt t="27172" x="10702925" y="3335338"/>
          <p14:tracePt t="27183" x="10712450" y="3335338"/>
          <p14:tracePt t="27268" x="10721975" y="3335338"/>
          <p14:tracePt t="27278" x="10731500" y="3335338"/>
          <p14:tracePt t="27284" x="10750550" y="3335338"/>
          <p14:tracePt t="27294" x="10769600" y="3335338"/>
          <p14:tracePt t="27310" x="10779125" y="3335338"/>
          <p14:tracePt t="27324" x="10788650" y="3335338"/>
          <p14:tracePt t="27333" x="10798175" y="3335338"/>
          <p14:tracePt t="27343" x="10807700" y="3335338"/>
          <p14:tracePt t="27350" x="10815638" y="3335338"/>
          <p14:tracePt t="27356" x="10825163" y="3335338"/>
          <p14:tracePt t="27948" x="10825163" y="3278188"/>
          <p14:tracePt t="27957" x="10825163" y="3230563"/>
          <p14:tracePt t="27966" x="10825163" y="3213100"/>
          <p14:tracePt t="27974" x="10825163" y="3194050"/>
          <p14:tracePt t="27982" x="10825163" y="3184525"/>
          <p14:tracePt t="27990" x="10815638" y="3155950"/>
          <p14:tracePt t="28002" x="10807700" y="3127375"/>
          <p14:tracePt t="28004" x="10807700" y="3098800"/>
          <p14:tracePt t="28013" x="10798175" y="3089275"/>
          <p14:tracePt t="28021" x="10798175" y="3071813"/>
          <p14:tracePt t="28029" x="10798175" y="3052763"/>
          <p14:tracePt t="28036" x="10788650" y="3043238"/>
          <p14:tracePt t="28046" x="10788650" y="3024188"/>
          <p14:tracePt t="28055" x="10779125" y="3014663"/>
          <p14:tracePt t="28066" x="10779125" y="3005138"/>
          <p14:tracePt t="28077" x="10769600" y="3005138"/>
          <p14:tracePt t="28117" x="10769600" y="2995613"/>
          <p14:tracePt t="28133" x="10760075" y="2995613"/>
          <p14:tracePt t="28149" x="10750550" y="2995613"/>
          <p14:tracePt t="28159" x="10750550" y="2986088"/>
          <p14:tracePt t="28378" x="10741025" y="2976563"/>
          <p14:tracePt t="28381" x="10731500" y="2967038"/>
          <p14:tracePt t="28391" x="10721975" y="2967038"/>
          <p14:tracePt t="28404" x="10721975" y="2957513"/>
          <p14:tracePt t="29244" x="10683875" y="2976563"/>
          <p14:tracePt t="29253" x="10666413" y="3005138"/>
          <p14:tracePt t="29261" x="10656888" y="3014663"/>
          <p14:tracePt t="29269" x="10647363" y="3014663"/>
          <p14:tracePt t="29284" x="10637838" y="3024188"/>
          <p14:tracePt t="29290" x="10628313" y="3033713"/>
          <p14:tracePt t="29296" x="10618788" y="3043238"/>
          <p14:tracePt t="29311" x="10609263" y="3043238"/>
          <p14:tracePt t="29333" x="10609263" y="3052763"/>
          <p14:tracePt t="29364" x="10599738" y="3052763"/>
          <p14:tracePt t="29370" x="10542588" y="3052763"/>
          <p14:tracePt t="29372" x="10448925" y="3052763"/>
          <p14:tracePt t="29382" x="10382250" y="3052763"/>
          <p14:tracePt t="29389" x="10298113" y="3052763"/>
          <p14:tracePt t="29398" x="10240963" y="3052763"/>
          <p14:tracePt t="29406" x="10175875" y="3052763"/>
          <p14:tracePt t="29417" x="10147300" y="3052763"/>
          <p14:tracePt t="29420" x="10109200" y="3052763"/>
          <p14:tracePt t="29429" x="10072688" y="3052763"/>
          <p14:tracePt t="29436" x="10053638" y="3052763"/>
          <p14:tracePt t="29446" x="10044113" y="3052763"/>
          <p14:tracePt t="29454" x="10034588" y="3052763"/>
          <p14:tracePt t="29509" x="10025063" y="3052763"/>
          <p14:tracePt t="29519" x="10015538" y="3052763"/>
          <p14:tracePt t="29534" x="9912350" y="3052763"/>
          <p14:tracePt t="29540" x="9874250" y="3052763"/>
          <p14:tracePt t="29549" x="9836150" y="3052763"/>
          <p14:tracePt t="29559" x="9817100" y="3052763"/>
          <p14:tracePt t="29566" x="9771063" y="3043238"/>
          <p14:tracePt t="29572" x="9732963" y="3043238"/>
          <p14:tracePt t="29582" x="9713913" y="3043238"/>
          <p14:tracePt t="29588" x="9685338" y="3043238"/>
          <p14:tracePt t="29701" x="9639300" y="3043238"/>
          <p14:tracePt t="29710" x="9591675" y="3033713"/>
          <p14:tracePt t="29717" x="9563100" y="3033713"/>
          <p14:tracePt t="29725" x="9553575" y="3033713"/>
          <p14:tracePt t="29733" x="9544050" y="3033713"/>
          <p14:tracePt t="29746" x="9534525" y="3033713"/>
          <p14:tracePt t="29749" x="9507538" y="3033713"/>
          <p14:tracePt t="29762" x="9469438" y="3024188"/>
          <p14:tracePt t="29765" x="9450388" y="3024188"/>
          <p14:tracePt t="29772" x="9412288" y="3005138"/>
          <p14:tracePt t="29782" x="9402763" y="3005138"/>
          <p14:tracePt t="29788" x="9383713" y="2995613"/>
          <p14:tracePt t="31766" x="9280525" y="2995613"/>
          <p14:tracePt t="31772" x="9148763" y="2995613"/>
          <p14:tracePt t="31782" x="9017000" y="2995613"/>
          <p14:tracePt t="31789" x="8931275" y="2995613"/>
          <p14:tracePt t="31798" x="8837613" y="2995613"/>
          <p14:tracePt t="31805" x="8724900" y="2995613"/>
          <p14:tracePt t="31815" x="8593138" y="2995613"/>
          <p14:tracePt t="31820" x="8442325" y="2995613"/>
          <p14:tracePt t="31829" x="8291513" y="2976563"/>
          <p14:tracePt t="31837" x="8112125" y="2976563"/>
          <p14:tracePt t="31845" x="7913688" y="2967038"/>
          <p14:tracePt t="31852" x="7697788" y="2967038"/>
          <p14:tracePt t="31861" x="7453313" y="2967038"/>
          <p14:tracePt t="31878" x="6821488" y="2938463"/>
          <p14:tracePt t="31885" x="6359525" y="2921000"/>
          <p14:tracePt t="31894" x="5870575" y="2921000"/>
          <p14:tracePt t="31901" x="5322888" y="2892425"/>
          <p14:tracePt t="31910" x="4786313" y="2892425"/>
          <p14:tracePt t="31917" x="4295775" y="2892425"/>
          <p14:tracePt t="31926" x="3797300" y="2892425"/>
          <p14:tracePt t="31933" x="3438525" y="2892425"/>
          <p14:tracePt t="31945" x="3081338" y="2892425"/>
          <p14:tracePt t="31949" x="2751138" y="2901950"/>
          <p14:tracePt t="31962" x="2420938" y="2921000"/>
          <p14:tracePt t="31967" x="2166938" y="2967038"/>
          <p14:tracePt t="31976" x="1903413" y="3024188"/>
          <p14:tracePt t="31986" x="1685925" y="3062288"/>
          <p14:tracePt t="31989" x="1525588" y="3117850"/>
          <p14:tracePt t="31998" x="1384300" y="3146425"/>
          <p14:tracePt t="32004" x="1252538" y="3203575"/>
          <p14:tracePt t="32014" x="1130300" y="3249613"/>
          <p14:tracePt t="32022" x="1055688" y="3297238"/>
          <p14:tracePt t="32029" x="960438" y="3344863"/>
          <p14:tracePt t="32042" x="857250" y="3409950"/>
          <p14:tracePt t="32049" x="782638" y="3476625"/>
          <p14:tracePt t="32053" x="696913" y="3522663"/>
          <p14:tracePt t="32061" x="622300" y="3598863"/>
          <p14:tracePt t="32070" x="565150" y="3644900"/>
          <p14:tracePt t="32078" x="500063" y="3702050"/>
          <p14:tracePt t="32085" x="423863" y="3768725"/>
          <p14:tracePt t="32094" x="320675" y="3871913"/>
          <p14:tracePt t="32100" x="254000" y="3946525"/>
          <p14:tracePt t="32110" x="179388" y="4051300"/>
          <p14:tracePt t="32117" x="122238" y="4144963"/>
          <p14:tracePt t="32132" x="74613" y="4267200"/>
          <p14:tracePt t="32139" x="47625" y="4343400"/>
          <p14:tracePt t="32150" x="0" y="4484688"/>
          <p14:tracePt t="32165" x="9525" y="4606925"/>
          <p14:tracePt t="32172" x="28575" y="4652963"/>
          <p14:tracePt t="32182" x="93663" y="4738688"/>
          <p14:tracePt t="32189" x="179388" y="4822825"/>
          <p14:tracePt t="32198" x="254000" y="4879975"/>
          <p14:tracePt t="32204" x="339725" y="4945063"/>
          <p14:tracePt t="32213" x="433388" y="5011738"/>
          <p14:tracePt t="32223" x="490538" y="5059363"/>
          <p14:tracePt t="32235" x="565150" y="5095875"/>
          <p14:tracePt t="32238" x="603250" y="5124450"/>
          <p14:tracePt t="32246" x="631825" y="5133975"/>
          <p14:tracePt t="32253" x="668338" y="5162550"/>
          <p14:tracePt t="32262" x="687388" y="5172075"/>
          <p14:tracePt t="32268" x="725488" y="5181600"/>
          <p14:tracePt t="32279" x="792163" y="5181600"/>
          <p14:tracePt t="32284" x="838200" y="5181600"/>
          <p14:tracePt t="32294" x="904875" y="5181600"/>
          <p14:tracePt t="32300" x="969963" y="5181600"/>
          <p14:tracePt t="32310" x="1027113" y="5181600"/>
          <p14:tracePt t="32316" x="1092200" y="5181600"/>
          <p14:tracePt t="32326" x="1158875" y="5181600"/>
          <p14:tracePt t="32333" x="1225550" y="5181600"/>
          <p14:tracePt t="32349" x="1300163" y="5181600"/>
          <p14:tracePt t="32358" x="1441450" y="5153025"/>
          <p14:tracePt t="32372" x="1525588" y="5114925"/>
          <p14:tracePt t="32383" x="1554163" y="5086350"/>
          <p14:tracePt t="32388" x="1573213" y="5068888"/>
          <p14:tracePt t="32399" x="1582738" y="5059363"/>
          <p14:tracePt t="32406" x="1611313" y="5049838"/>
          <p14:tracePt t="32418" x="1630363" y="5021263"/>
          <p14:tracePt t="32421" x="1668463" y="5011738"/>
          <p14:tracePt t="32432" x="1714500" y="4983163"/>
          <p14:tracePt t="32436" x="1790700" y="4954588"/>
          <p14:tracePt t="32447" x="1865313" y="4935538"/>
          <p14:tracePt t="32452" x="1978025" y="4908550"/>
          <p14:tracePt t="32463" x="2119313" y="4889500"/>
          <p14:tracePt t="32468" x="2205038" y="4870450"/>
          <p14:tracePt t="32478" x="2298700" y="4870450"/>
          <p14:tracePt t="32484" x="2346325" y="4870450"/>
          <p14:tracePt t="32500" x="2393950" y="4870450"/>
          <p14:tracePt t="32503" x="2420938" y="4870450"/>
          <p14:tracePt t="32540" x="2430463" y="4870450"/>
          <p14:tracePt t="32550" x="2430463" y="4889500"/>
          <p14:tracePt t="32556" x="2439988" y="4899025"/>
          <p14:tracePt t="32573" x="2439988" y="4908550"/>
          <p14:tracePt t="32598" x="2439988" y="4918075"/>
          <p14:tracePt t="32605" x="2449513" y="4918075"/>
          <p14:tracePt t="32614" x="2468563" y="4935538"/>
          <p14:tracePt t="32622" x="2516188" y="4945063"/>
          <p14:tracePt t="32634" x="2552700" y="4954588"/>
          <p14:tracePt t="32637" x="2600325" y="4973638"/>
          <p14:tracePt t="32646" x="2638425" y="4983163"/>
          <p14:tracePt t="32652" x="2657475" y="4983163"/>
          <p14:tracePt t="32662" x="2667000" y="4983163"/>
          <p14:tracePt t="32686" x="2676525" y="4983163"/>
          <p14:tracePt t="32707" x="2676525" y="4992688"/>
          <p14:tracePt t="32719" x="2619375" y="4992688"/>
          <p14:tracePt t="32728" x="2562225" y="4992688"/>
          <p14:tracePt t="32733" x="2543175" y="4992688"/>
          <p14:tracePt t="32745" x="2506663" y="4992688"/>
          <p14:tracePt t="32750" x="2487613" y="4973638"/>
          <p14:tracePt t="32763" x="2439988" y="4973638"/>
          <p14:tracePt t="32766" x="2401888" y="4973638"/>
          <p14:tracePt t="32773" x="2336800" y="4973638"/>
          <p14:tracePt t="32782" x="2270125" y="4973638"/>
          <p14:tracePt t="32789" x="2233613" y="4973638"/>
          <p14:tracePt t="32799" x="2166938" y="4973638"/>
          <p14:tracePt t="32804" x="2092325" y="4964113"/>
          <p14:tracePt t="32814" x="2044700" y="4964113"/>
          <p14:tracePt t="32822" x="1997075" y="4964113"/>
          <p14:tracePt t="32830" x="1951038" y="4945063"/>
          <p14:tracePt t="32838" x="1874838" y="4945063"/>
          <p14:tracePt t="32845" x="1827213" y="4945063"/>
          <p14:tracePt t="32852" x="1781175" y="4935538"/>
          <p14:tracePt t="32862" x="1743075" y="4935538"/>
          <p14:tracePt t="32881" x="1658938" y="4935538"/>
          <p14:tracePt t="32884" x="1620838" y="4927600"/>
          <p14:tracePt t="32894" x="1611313" y="4927600"/>
          <p14:tracePt t="32909" x="1601788" y="4927600"/>
          <p14:tracePt t="33185" x="1582738" y="4927600"/>
          <p14:tracePt t="33193" x="1450975" y="4927600"/>
          <p14:tracePt t="33199" x="1376363" y="4927600"/>
          <p14:tracePt t="33205" x="1347788" y="4927600"/>
          <p14:tracePt t="33216" x="1319213" y="4927600"/>
          <p14:tracePt t="33220" x="1300163" y="4927600"/>
          <p14:tracePt t="33229" x="1281113" y="4927600"/>
          <p14:tracePt t="33237" x="1262063" y="4927600"/>
          <p14:tracePt t="33247" x="1233488" y="4927600"/>
          <p14:tracePt t="33253" x="1225550" y="4927600"/>
          <p14:tracePt t="33261" x="1216025" y="4927600"/>
          <p14:tracePt t="33319" x="1206500" y="4927600"/>
          <p14:tracePt t="33502" x="1450975" y="4927600"/>
          <p14:tracePt t="33510" x="1582738" y="4927600"/>
          <p14:tracePt t="33517" x="1676400" y="4927600"/>
          <p14:tracePt t="33526" x="1724025" y="4927600"/>
          <p14:tracePt t="33535" x="1771650" y="4927600"/>
          <p14:tracePt t="33543" x="1790700" y="4927600"/>
          <p14:tracePt t="33550" x="1800225" y="4927600"/>
          <p14:tracePt t="33563" x="1809750" y="4927600"/>
          <p14:tracePt t="33565" x="1817688" y="4927600"/>
          <p14:tracePt t="33582" x="1827213" y="4927600"/>
          <p14:tracePt t="33654" x="1931988" y="4927600"/>
          <p14:tracePt t="33666" x="1997075" y="4927600"/>
          <p14:tracePt t="33672" x="2073275" y="4927600"/>
          <p14:tracePt t="33684" x="2128838" y="4927600"/>
          <p14:tracePt t="33693" x="2157413" y="4927600"/>
          <p14:tracePt t="33700" x="2166938" y="4927600"/>
          <p14:tracePt t="33710" x="2176463" y="4927600"/>
          <p14:tracePt t="33718" x="2185988" y="4927600"/>
          <p14:tracePt t="33847" x="2073275" y="4945063"/>
          <p14:tracePt t="33856" x="1978025" y="4945063"/>
          <p14:tracePt t="33860" x="1903413" y="4954588"/>
          <p14:tracePt t="33883" x="1827213" y="4954588"/>
          <p14:tracePt t="33884" x="1800225" y="4954588"/>
          <p14:tracePt t="33893" x="1790700" y="4954588"/>
          <p14:tracePt t="33910" x="1781175" y="4954588"/>
          <p14:tracePt t="34078" x="1762125" y="4954588"/>
          <p14:tracePt t="34094" x="1704975" y="4973638"/>
          <p14:tracePt t="34132" x="1695450" y="4973638"/>
          <p14:tracePt t="34140" x="1639888" y="4973638"/>
          <p14:tracePt t="34151" x="1582738" y="4973638"/>
          <p14:tracePt t="34159" x="1535113" y="4973638"/>
          <p14:tracePt t="34170" x="1517650" y="4973638"/>
          <p14:tracePt t="34173" x="1498600" y="4973638"/>
          <p14:tracePt t="34182" x="1470025" y="4964113"/>
          <p14:tracePt t="34188" x="1450975" y="4964113"/>
          <p14:tracePt t="34198" x="1441450" y="4964113"/>
          <p14:tracePt t="34205" x="1422400" y="4964113"/>
          <p14:tracePt t="34215" x="1412875" y="4964113"/>
          <p14:tracePt t="34220" x="1403350" y="4964113"/>
          <p14:tracePt t="36556" x="1412875" y="4927600"/>
          <p14:tracePt t="36564" x="1535113" y="4710113"/>
          <p14:tracePt t="36575" x="1639888" y="4530725"/>
          <p14:tracePt t="36582" x="1781175" y="4314825"/>
          <p14:tracePt t="36589" x="2016125" y="4032250"/>
          <p14:tracePt t="36599" x="2243138" y="3673475"/>
          <p14:tracePt t="36604" x="2535238" y="3306763"/>
          <p14:tracePt t="36614" x="2873375" y="2882900"/>
          <p14:tracePt t="36621" x="3232150" y="2468563"/>
          <p14:tracePt t="36630" x="3636963" y="2035175"/>
          <p14:tracePt t="36636" x="3967163" y="1620838"/>
          <p14:tracePt t="36645" x="4333875" y="1196975"/>
          <p14:tracePt t="36654" x="4541838" y="923925"/>
          <p14:tracePt t="36667" x="4673600" y="735013"/>
          <p14:tracePt t="36669" x="4757738" y="574675"/>
          <p14:tracePt t="36678" x="4805363" y="481013"/>
          <p14:tracePt t="36686" x="4852988" y="395288"/>
          <p14:tracePt t="36698" x="4870450" y="349250"/>
          <p14:tracePt t="36704" x="4879975" y="330200"/>
          <p14:tracePt t="36710" x="4889500" y="301625"/>
          <p14:tracePt t="36716" x="4889500" y="282575"/>
          <p14:tracePt t="36726" x="4889500" y="273050"/>
          <p14:tracePt t="36732" x="4889500" y="263525"/>
          <p14:tracePt t="36744" x="4899025" y="254000"/>
          <p14:tracePt t="36748" x="4899025" y="244475"/>
          <p14:tracePt t="36762" x="4908550" y="234950"/>
          <p14:tracePt t="36765" x="4908550" y="215900"/>
          <p14:tracePt t="36782" x="4965700" y="188913"/>
          <p14:tracePt t="36790" x="4994275" y="169863"/>
          <p14:tracePt t="36802" x="5030788" y="141288"/>
          <p14:tracePt t="36814" x="5162550" y="19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B72C07E-BA4B-488E-9405-A9EBC5AC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264600"/>
            <a:ext cx="10493829" cy="643653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 2. Interactive robust decision-making phase</a:t>
            </a:r>
            <a:endParaRPr lang="fi-FI" sz="2000" dirty="0"/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19.06.2023</a:t>
            </a:r>
          </a:p>
        </p:txBody>
      </p:sp>
      <p:sp>
        <p:nvSpPr>
          <p:cNvPr id="8" name="Suorakulmio 18"/>
          <p:cNvSpPr/>
          <p:nvPr/>
        </p:nvSpPr>
        <p:spPr>
          <a:xfrm>
            <a:off x="11200706" y="256416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pic>
        <p:nvPicPr>
          <p:cNvPr id="7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24" y="402259"/>
            <a:ext cx="323551" cy="736410"/>
          </a:xfrm>
          <a:prstGeom prst="rect">
            <a:avLst/>
          </a:prstGeom>
        </p:spPr>
      </p:pic>
      <p:sp>
        <p:nvSpPr>
          <p:cNvPr id="9" name="Suorakulmio 6"/>
          <p:cNvSpPr/>
          <p:nvPr/>
        </p:nvSpPr>
        <p:spPr>
          <a:xfrm>
            <a:off x="0" y="6446783"/>
            <a:ext cx="12192000" cy="82793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5" y="6037644"/>
            <a:ext cx="815424" cy="7270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00181" y="6544620"/>
            <a:ext cx="3243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B. Shavazipour, J. Kwakkel  and K. Miettinen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32BA4-51C4-4C1C-9488-86B0940DE013}"/>
              </a:ext>
            </a:extLst>
          </p:cNvPr>
          <p:cNvSpPr txBox="1"/>
          <p:nvPr/>
        </p:nvSpPr>
        <p:spPr>
          <a:xfrm>
            <a:off x="717175" y="1110653"/>
            <a:ext cx="943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2a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. Decision-maker’s preferences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43846-0986-46BE-9ECF-4E5991ECA38F}"/>
              </a:ext>
            </a:extLst>
          </p:cNvPr>
          <p:cNvSpPr txBox="1"/>
          <p:nvPr/>
        </p:nvSpPr>
        <p:spPr>
          <a:xfrm>
            <a:off x="1023809" y="1682152"/>
            <a:ext cx="10144381" cy="38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ii) Desired objective values in selected scenarios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0015C-F03D-4745-901E-4DD267980564}"/>
              </a:ext>
            </a:extLst>
          </p:cNvPr>
          <p:cNvSpPr txBox="1"/>
          <p:nvPr/>
        </p:nvSpPr>
        <p:spPr>
          <a:xfrm>
            <a:off x="1093170" y="5762808"/>
            <a:ext cx="9056425" cy="38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18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iii) Maximum number of solutions to be compared at each iteration (optional) </a:t>
            </a:r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 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3">
                <a:extLst>
                  <a:ext uri="{FF2B5EF4-FFF2-40B4-BE49-F238E27FC236}">
                    <a16:creationId xmlns:a16="http://schemas.microsoft.com/office/drawing/2014/main" id="{A870B1EB-57AC-41AB-A9E3-CABD1454B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8426071"/>
                  </p:ext>
                </p:extLst>
              </p:nvPr>
            </p:nvGraphicFramePr>
            <p:xfrm>
              <a:off x="6219607" y="2612556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on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desired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i="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00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highlight>
                              <a:srgbClr val="FF00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3">
                <a:extLst>
                  <a:ext uri="{FF2B5EF4-FFF2-40B4-BE49-F238E27FC236}">
                    <a16:creationId xmlns:a16="http://schemas.microsoft.com/office/drawing/2014/main" id="{A870B1EB-57AC-41AB-A9E3-CABD1454B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8426071"/>
                  </p:ext>
                </p:extLst>
              </p:nvPr>
            </p:nvGraphicFramePr>
            <p:xfrm>
              <a:off x="6219607" y="2612556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Preferences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on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desired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1099" t="-100000" r="-304396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98913" t="-100000" r="-201087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2198" t="-100000" r="-103297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97826" t="-100000" r="-2174" b="-6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206897" r="-400000" b="-5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296667" r="-400000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410345" r="-400000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00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600" dirty="0">
                            <a:highlight>
                              <a:srgbClr val="FF00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510345" r="-400000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590000" r="-400000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713793" r="-40000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13">
                <a:extLst>
                  <a:ext uri="{FF2B5EF4-FFF2-40B4-BE49-F238E27FC236}">
                    <a16:creationId xmlns:a16="http://schemas.microsoft.com/office/drawing/2014/main" id="{E71F546D-1E93-4FB8-B2DE-450FD8C373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32595"/>
                  </p:ext>
                </p:extLst>
              </p:nvPr>
            </p:nvGraphicFramePr>
            <p:xfrm>
              <a:off x="290284" y="2612556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Ideal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i="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dirty="0" smtClean="0">
                                    <a:latin typeface="Helvetica" panose="020B0604020202020204" pitchFamily="34" charset="0"/>
                                    <a:cs typeface="Helvetica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3.02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5.13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6.14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3.87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3.70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8.09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13">
                <a:extLst>
                  <a:ext uri="{FF2B5EF4-FFF2-40B4-BE49-F238E27FC236}">
                    <a16:creationId xmlns:a16="http://schemas.microsoft.com/office/drawing/2014/main" id="{E71F546D-1E93-4FB8-B2DE-450FD8C373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32595"/>
                  </p:ext>
                </p:extLst>
              </p:nvPr>
            </p:nvGraphicFramePr>
            <p:xfrm>
              <a:off x="290284" y="2612556"/>
              <a:ext cx="580571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3816198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57019929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106716093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2173408571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449259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kern="1200" dirty="0">
                              <a:solidFill>
                                <a:schemeClr val="lt1"/>
                              </a:solidFill>
                              <a:effectLst/>
                              <a:latin typeface="Helvetica" panose="020B0604020202020204" pitchFamily="34" charset="0"/>
                              <a:ea typeface="+mn-ea"/>
                              <a:cs typeface="Helvetica" panose="020B0604020202020204" pitchFamily="34" charset="0"/>
                            </a:rPr>
                            <a:t>Scenarios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Ideal</a:t>
                          </a:r>
                          <a:r>
                            <a:rPr lang="fi-FI" sz="16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r>
                            <a:rPr lang="fi-FI" sz="1600" dirty="0" err="1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values</a:t>
                          </a:r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491435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1099" t="-100000" r="-305495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98913" t="-100000" r="-202174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02198" t="-100000" r="-104396" b="-6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97826" t="-100000" r="-3261" b="-6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605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06897" r="-401087" b="-5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0526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96667" r="-401087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9.57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6877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410345" r="-401087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3.02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5.13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0396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510345" r="-401087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6.14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3.87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11.05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26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590000" r="-401087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highlight>
                                <a:srgbClr val="FFFF00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3.70</a:t>
                          </a:r>
                          <a:endParaRPr lang="en-GB" sz="1600" dirty="0">
                            <a:highlight>
                              <a:srgbClr val="FFFF00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906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713793" r="-401087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4.44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4.52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8.09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8978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66E03F-7AD0-4982-ADCB-BA6AF5A595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741660"/>
                  </p:ext>
                </p:extLst>
              </p:nvPr>
            </p:nvGraphicFramePr>
            <p:xfrm>
              <a:off x="6455134" y="1785036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max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i-FI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i-FI" sz="1600" b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fi-FI" sz="1600" b="0" dirty="0" smtClean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i-FI" sz="1600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𝑜𝑚𝑎𝑖𝑛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i-FI" sz="1600" b="0" smtClean="0">
                                    <a:latin typeface="Cambria Math" panose="02040503050406030204" pitchFamily="18" charset="0"/>
                                  </a:rPr>
                                  <m:t>𝐶𝑟𝑖𝑡𝑒𝑟𝑖𝑜𝑛</m:t>
                                </m:r>
                              </m:oMath>
                            </m:oMathPara>
                          </a14:m>
                          <a:endParaRPr lang="fi-FI" sz="1600" b="0" dirty="0">
                            <a:latin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366E03F-7AD0-4982-ADCB-BA6AF5A595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741660"/>
                  </p:ext>
                </p:extLst>
              </p:nvPr>
            </p:nvGraphicFramePr>
            <p:xfrm>
              <a:off x="6455134" y="1785036"/>
              <a:ext cx="5334660" cy="7416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94802">
                      <a:extLst>
                        <a:ext uri="{9D8B030D-6E8A-4147-A177-3AD203B41FA5}">
                          <a16:colId xmlns:a16="http://schemas.microsoft.com/office/drawing/2014/main" val="3545565540"/>
                        </a:ext>
                      </a:extLst>
                    </a:gridCol>
                    <a:gridCol w="838323">
                      <a:extLst>
                        <a:ext uri="{9D8B030D-6E8A-4147-A177-3AD203B41FA5}">
                          <a16:colId xmlns:a16="http://schemas.microsoft.com/office/drawing/2014/main" val="2545992788"/>
                        </a:ext>
                      </a:extLst>
                    </a:gridCol>
                    <a:gridCol w="829110">
                      <a:extLst>
                        <a:ext uri="{9D8B030D-6E8A-4147-A177-3AD203B41FA5}">
                          <a16:colId xmlns:a16="http://schemas.microsoft.com/office/drawing/2014/main" val="2232284518"/>
                        </a:ext>
                      </a:extLst>
                    </a:gridCol>
                    <a:gridCol w="930446">
                      <a:extLst>
                        <a:ext uri="{9D8B030D-6E8A-4147-A177-3AD203B41FA5}">
                          <a16:colId xmlns:a16="http://schemas.microsoft.com/office/drawing/2014/main" val="2968850821"/>
                        </a:ext>
                      </a:extLst>
                    </a:gridCol>
                    <a:gridCol w="841979">
                      <a:extLst>
                        <a:ext uri="{9D8B030D-6E8A-4147-A177-3AD203B41FA5}">
                          <a16:colId xmlns:a16="http://schemas.microsoft.com/office/drawing/2014/main" val="33791987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b="0" dirty="0" err="1"/>
                            <a:t>Objectives</a:t>
                          </a:r>
                          <a:endParaRPr lang="en-GB" sz="1600" b="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28788" t="-3333" r="-313636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333846" t="-3333" r="-218462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381081" t="-3333" r="-91892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539394" t="-3333" r="-3030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5109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I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667" t="-106897" r="-182000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&gt; 4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i-FI" sz="1600" dirty="0"/>
                            <a:t>&lt; 0.1</a:t>
                          </a:r>
                          <a:endParaRPr lang="en-GB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1443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65B1F38-3986-46BA-BF5F-042B1F36B634}"/>
              </a:ext>
            </a:extLst>
          </p:cNvPr>
          <p:cNvSpPr txBox="1"/>
          <p:nvPr/>
        </p:nvSpPr>
        <p:spPr>
          <a:xfrm rot="1836860">
            <a:off x="9465105" y="508854"/>
            <a:ext cx="1918621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Iteration 1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96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8"/>
    </mc:Choice>
    <mc:Fallback>
      <p:transition spd="slow" advTm="2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2143" x="5794375" y="225425"/>
          <p14:tracePt t="2146" x="5746750" y="301625"/>
          <p14:tracePt t="2154" x="5700713" y="404813"/>
          <p14:tracePt t="2164" x="5653088" y="481013"/>
          <p14:tracePt t="2171" x="5605463" y="555625"/>
          <p14:tracePt t="2180" x="5568950" y="649288"/>
          <p14:tracePt t="2187" x="5521325" y="725488"/>
          <p14:tracePt t="2201" x="5464175" y="809625"/>
          <p14:tracePt t="2203" x="5380038" y="885825"/>
          <p14:tracePt t="2213" x="5341938" y="923925"/>
          <p14:tracePt t="2218" x="5303838" y="969963"/>
          <p14:tracePt t="2229" x="5257800" y="1027113"/>
          <p14:tracePt t="2234" x="5219700" y="1082675"/>
          <p14:tracePt t="2243" x="5191125" y="1120775"/>
          <p14:tracePt t="2250" x="5172075" y="1139825"/>
          <p14:tracePt t="2260" x="5126038" y="1196975"/>
          <p14:tracePt t="2267" x="5106988" y="1252538"/>
          <p14:tracePt t="2276" x="5059363" y="1309688"/>
          <p14:tracePt t="2282" x="5030788" y="1347788"/>
          <p14:tracePt t="2294" x="4994275" y="1393825"/>
          <p14:tracePt t="2299" x="4965700" y="1470025"/>
          <p14:tracePt t="2310" x="4918075" y="1525588"/>
          <p14:tracePt t="2315" x="4870450" y="1611313"/>
          <p14:tracePt t="2325" x="4833938" y="1666875"/>
          <p14:tracePt t="2331" x="4814888" y="1733550"/>
          <p14:tracePt t="2344" x="4786313" y="1808163"/>
          <p14:tracePt t="2348" x="4776788" y="1865313"/>
          <p14:tracePt t="2358" x="4776788" y="1893888"/>
          <p14:tracePt t="2364" x="4776788" y="1930400"/>
          <p14:tracePt t="2375" x="4776788" y="1968500"/>
          <p14:tracePt t="2380" x="4776788" y="2016125"/>
          <p14:tracePt t="2387" x="4767263" y="2054225"/>
          <p14:tracePt t="2395" x="4767263" y="2071688"/>
          <p14:tracePt t="2402" x="4748213" y="2109788"/>
          <p14:tracePt t="2411" x="4738688" y="2128838"/>
          <p14:tracePt t="2419" x="4719638" y="2157413"/>
          <p14:tracePt t="2429" x="4711700" y="2166938"/>
          <p14:tracePt t="2434" x="4702175" y="2185988"/>
          <p14:tracePt t="2443" x="4673600" y="2195513"/>
          <p14:tracePt t="2450" x="4664075" y="2205038"/>
          <p14:tracePt t="2460" x="4654550" y="2205038"/>
          <p14:tracePt t="2468" x="4654550" y="2214563"/>
          <p14:tracePt t="2557" x="4645025" y="2214563"/>
          <p14:tracePt t="2574" x="4635500" y="2214563"/>
          <p14:tracePt t="2585" x="4616450" y="2214563"/>
          <p14:tracePt t="2600" x="4597400" y="2205038"/>
          <p14:tracePt t="2603" x="4587875" y="2195513"/>
          <p14:tracePt t="2612" x="4570413" y="2185988"/>
          <p14:tracePt t="2619" x="4532313" y="2176463"/>
          <p14:tracePt t="2629" x="4513263" y="2166938"/>
          <p14:tracePt t="2635" x="4475163" y="2147888"/>
          <p14:tracePt t="2645" x="4446588" y="2138363"/>
          <p14:tracePt t="2651" x="4427538" y="2138363"/>
          <p14:tracePt t="2660" x="4391025" y="2128838"/>
          <p14:tracePt t="2667" x="4381500" y="2119313"/>
          <p14:tracePt t="2676" x="4362450" y="2109788"/>
          <p14:tracePt t="2683" x="4343400" y="2090738"/>
          <p14:tracePt t="2692" x="4305300" y="2081213"/>
          <p14:tracePt t="2699" x="4268788" y="2071688"/>
          <p14:tracePt t="2709" x="4221163" y="2063750"/>
          <p14:tracePt t="2715" x="4164013" y="2035175"/>
          <p14:tracePt t="2724" x="4127500" y="2035175"/>
          <p14:tracePt t="2731" x="4079875" y="2035175"/>
          <p14:tracePt t="2741" x="4022725" y="2016125"/>
          <p14:tracePt t="2747" x="4003675" y="2016125"/>
          <p14:tracePt t="2757" x="3986213" y="2016125"/>
          <p14:tracePt t="2763" x="3948113" y="2016125"/>
          <p14:tracePt t="2775" x="3900488" y="2016125"/>
          <p14:tracePt t="2780" x="3852863" y="2016125"/>
          <p14:tracePt t="2787" x="3806825" y="2016125"/>
          <p14:tracePt t="2796" x="3749675" y="2016125"/>
          <p14:tracePt t="2804" x="3702050" y="2016125"/>
          <p14:tracePt t="2816" x="3656013" y="2016125"/>
          <p14:tracePt t="2820" x="3608388" y="2016125"/>
          <p14:tracePt t="2828" x="3570288" y="2016125"/>
          <p14:tracePt t="2834" x="3533775" y="2016125"/>
          <p14:tracePt t="2844" x="3467100" y="2016125"/>
          <p14:tracePt t="2850" x="3419475" y="2016125"/>
          <p14:tracePt t="2860" x="3354388" y="2016125"/>
          <p14:tracePt t="2867" x="3287713" y="2016125"/>
          <p14:tracePt t="2876" x="3194050" y="2025650"/>
          <p14:tracePt t="2883" x="3119438" y="2035175"/>
          <p14:tracePt t="2892" x="3071813" y="2035175"/>
          <p14:tracePt t="2899" x="3005138" y="2054225"/>
          <p14:tracePt t="2908" x="2968625" y="2063750"/>
          <p14:tracePt t="2915" x="2949575" y="2071688"/>
          <p14:tracePt t="2924" x="2911475" y="2090738"/>
          <p14:tracePt t="2941" x="2882900" y="2100263"/>
          <p14:tracePt t="2949" x="2854325" y="2119313"/>
          <p14:tracePt t="2958" x="2835275" y="2147888"/>
          <p14:tracePt t="2963" x="2808288" y="2166938"/>
          <p14:tracePt t="2975" x="2789238" y="2195513"/>
          <p14:tracePt t="2980" x="2789238" y="2222500"/>
          <p14:tracePt t="2986" x="2770188" y="2251075"/>
          <p14:tracePt t="2996" x="2751138" y="2270125"/>
          <p14:tracePt t="3003" x="2722563" y="2298700"/>
          <p14:tracePt t="3013" x="2703513" y="2336800"/>
          <p14:tracePt t="3018" x="2693988" y="2382838"/>
          <p14:tracePt t="3029" x="2676525" y="2420938"/>
          <p14:tracePt t="3034" x="2676525" y="2468563"/>
          <p14:tracePt t="3043" x="2676525" y="2514600"/>
          <p14:tracePt t="3053" x="2684463" y="2571750"/>
          <p14:tracePt t="3062" x="2703513" y="2628900"/>
          <p14:tracePt t="3067" x="2770188" y="2703513"/>
          <p14:tracePt t="3075" x="2817813" y="2760663"/>
          <p14:tracePt t="3083" x="2873375" y="2816225"/>
          <p14:tracePt t="3092" x="2940050" y="2901950"/>
          <p14:tracePt t="3098" x="2995613" y="2957513"/>
          <p14:tracePt t="3116" x="3119438" y="3098800"/>
          <p14:tracePt t="3125" x="3175000" y="3136900"/>
          <p14:tracePt t="3131" x="3232150" y="3184525"/>
          <p14:tracePt t="3142" x="3316288" y="3230563"/>
          <p14:tracePt t="3147" x="3382963" y="3240088"/>
          <p14:tracePt t="3158" x="3524250" y="3278188"/>
          <p14:tracePt t="3164" x="3627438" y="3278188"/>
          <p14:tracePt t="3174" x="3787775" y="3278188"/>
          <p14:tracePt t="3180" x="3938588" y="3278188"/>
          <p14:tracePt t="3189" x="4051300" y="3268663"/>
          <p14:tracePt t="3200" x="4211638" y="3221038"/>
          <p14:tracePt t="3210" x="4286250" y="3194050"/>
          <p14:tracePt t="3214" x="4343400" y="3146425"/>
          <p14:tracePt t="3218" x="4391025" y="3089275"/>
          <p14:tracePt t="3229" x="4410075" y="3052763"/>
          <p14:tracePt t="3234" x="4419600" y="3033713"/>
          <p14:tracePt t="3244" x="4437063" y="3005138"/>
          <p14:tracePt t="3250" x="4437063" y="2986088"/>
          <p14:tracePt t="3259" x="4437063" y="2976563"/>
          <p14:tracePt t="3266" x="4437063" y="2957513"/>
          <p14:tracePt t="3276" x="4437063" y="2938463"/>
          <p14:tracePt t="3285" x="4427538" y="2911475"/>
          <p14:tracePt t="3297" x="4410075" y="2892425"/>
          <p14:tracePt t="3302" x="4381500" y="2863850"/>
          <p14:tracePt t="3307" x="4333875" y="2835275"/>
          <p14:tracePt t="3315" x="4295775" y="2816225"/>
          <p14:tracePt t="3325" x="4240213" y="2787650"/>
          <p14:tracePt t="3330" x="4192588" y="2779713"/>
          <p14:tracePt t="3342" x="4117975" y="2760663"/>
          <p14:tracePt t="3347" x="4032250" y="2760663"/>
          <p14:tracePt t="3358" x="3900488" y="2760663"/>
          <p14:tracePt t="3363" x="3768725" y="2760663"/>
          <p14:tracePt t="3375" x="3675063" y="2770188"/>
          <p14:tracePt t="3380" x="3598863" y="2779713"/>
          <p14:tracePt t="3387" x="3552825" y="2806700"/>
          <p14:tracePt t="3396" x="3533775" y="2835275"/>
          <p14:tracePt t="3404" x="3524250" y="2844800"/>
          <p14:tracePt t="3415" x="3514725" y="2854325"/>
          <p14:tracePt t="3418" x="3514725" y="2873375"/>
          <p14:tracePt t="3428" x="3514725" y="2892425"/>
          <p14:tracePt t="3435" x="3533775" y="2911475"/>
          <p14:tracePt t="3444" x="3570288" y="2938463"/>
          <p14:tracePt t="3451" x="3608388" y="2967038"/>
          <p14:tracePt t="3459" x="3656013" y="2976563"/>
          <p14:tracePt t="3467" x="3730625" y="2995613"/>
          <p14:tracePt t="3476" x="3797300" y="3005138"/>
          <p14:tracePt t="3484" x="3852863" y="3014663"/>
          <p14:tracePt t="3497" x="3900488" y="3014663"/>
          <p14:tracePt t="3503" x="3948113" y="3014663"/>
          <p14:tracePt t="3510" x="3994150" y="3014663"/>
          <p14:tracePt t="3514" x="4032250" y="3005138"/>
          <p14:tracePt t="3524" x="4060825" y="2976563"/>
          <p14:tracePt t="3531" x="4079875" y="2967038"/>
          <p14:tracePt t="3542" x="4089400" y="2928938"/>
          <p14:tracePt t="3547" x="4089400" y="2901950"/>
          <p14:tracePt t="3557" x="4089400" y="2844800"/>
          <p14:tracePt t="3563" x="4089400" y="2779713"/>
          <p14:tracePt t="3582" x="3938588" y="2619375"/>
          <p14:tracePt t="3590" x="3844925" y="2533650"/>
          <p14:tracePt t="3597" x="3740150" y="2487613"/>
          <p14:tracePt t="3603" x="3608388" y="2449513"/>
          <p14:tracePt t="3612" x="3514725" y="2439988"/>
          <p14:tracePt t="3618" x="3363913" y="2439988"/>
          <p14:tracePt t="3629" x="3232150" y="2439988"/>
          <p14:tracePt t="3635" x="3109913" y="2459038"/>
          <p14:tracePt t="3645" x="3033713" y="2487613"/>
          <p14:tracePt t="3651" x="2968625" y="2514600"/>
          <p14:tracePt t="3661" x="2940050" y="2533650"/>
          <p14:tracePt t="3667" x="2921000" y="2543175"/>
          <p14:tracePt t="3676" x="2911475" y="2543175"/>
          <p14:tracePt t="3724" x="2921000" y="2505075"/>
          <p14:tracePt t="3732" x="2921000" y="2497138"/>
          <p14:tracePt t="3740" x="2930525" y="2478088"/>
          <p14:tracePt t="3748" x="2930525" y="2468563"/>
          <p14:tracePt t="3937" x="2930525" y="2487613"/>
          <p14:tracePt t="3946" x="2930525" y="2543175"/>
          <p14:tracePt t="3949" x="2921000" y="2571750"/>
          <p14:tracePt t="3954" x="2921000" y="2600325"/>
          <p14:tracePt t="3965" x="2921000" y="2609850"/>
          <p14:tracePt t="3974" x="2921000" y="2628900"/>
          <p14:tracePt t="3980" x="2921000" y="2638425"/>
          <p14:tracePt t="3986" x="2921000" y="2646363"/>
          <p14:tracePt t="3996" x="2921000" y="2665413"/>
          <p14:tracePt t="4004" x="2921000" y="2674938"/>
          <p14:tracePt t="4019" x="2921000" y="2684463"/>
          <p14:tracePt t="4171" x="2921000" y="2722563"/>
          <p14:tracePt t="4180" x="2921000" y="2779713"/>
          <p14:tracePt t="4191" x="2930525" y="2797175"/>
          <p14:tracePt t="4208" x="2930525" y="2854325"/>
          <p14:tracePt t="4216" x="2930525" y="2863850"/>
          <p14:tracePt t="4218" x="2930525" y="2882900"/>
          <p14:tracePt t="4229" x="2930525" y="2892425"/>
          <p14:tracePt t="4234" x="2930525" y="2901950"/>
          <p14:tracePt t="4244" x="2930525" y="2911475"/>
          <p14:tracePt t="4268" x="2921000" y="2911475"/>
          <p14:tracePt t="4308" x="2921000" y="2921000"/>
          <p14:tracePt t="4331" x="2901950" y="2938463"/>
          <p14:tracePt t="4340" x="2863850" y="2967038"/>
          <p14:tracePt t="4347" x="2835275" y="2986088"/>
          <p14:tracePt t="4354" x="2817813" y="3005138"/>
          <p14:tracePt t="4363" x="2789238" y="3014663"/>
          <p14:tracePt t="4378" x="2760663" y="3024188"/>
          <p14:tracePt t="4381" x="2751138" y="3033713"/>
          <p14:tracePt t="4386" x="2722563" y="3043238"/>
          <p14:tracePt t="4397" x="2703513" y="3052763"/>
          <p14:tracePt t="4406" x="2684463" y="3071813"/>
          <p14:tracePt t="4419" x="2590800" y="3089275"/>
          <p14:tracePt t="4429" x="2571750" y="3098800"/>
          <p14:tracePt t="4434" x="2535238" y="3098800"/>
          <p14:tracePt t="4444" x="2525713" y="3108325"/>
          <p14:tracePt t="4476" x="2516188" y="3108325"/>
          <p14:tracePt t="4508" x="2506663" y="3117850"/>
          <p14:tracePt t="4515" x="2459038" y="3146425"/>
          <p14:tracePt t="4524" x="2439988" y="3165475"/>
          <p14:tracePt t="4530" x="2430463" y="3194050"/>
          <p14:tracePt t="4610" x="2459038" y="3194050"/>
          <p14:tracePt t="4619" x="2516188" y="3194050"/>
          <p14:tracePt t="4628" x="2571750" y="3203575"/>
          <p14:tracePt t="4635" x="2609850" y="3203575"/>
          <p14:tracePt t="4644" x="2676525" y="3221038"/>
          <p14:tracePt t="4651" x="2722563" y="3221038"/>
          <p14:tracePt t="4661" x="2808288" y="3230563"/>
          <p14:tracePt t="4667" x="2901950" y="3259138"/>
          <p14:tracePt t="4675" x="3033713" y="3259138"/>
          <p14:tracePt t="4683" x="3146425" y="3278188"/>
          <p14:tracePt t="4692" x="3260725" y="3297238"/>
          <p14:tracePt t="4699" x="3392488" y="3297238"/>
          <p14:tracePt t="4709" x="3486150" y="3297238"/>
          <p14:tracePt t="4714" x="3598863" y="3297238"/>
          <p14:tracePt t="4725" x="3684588" y="3297238"/>
          <p14:tracePt t="4731" x="3816350" y="3297238"/>
          <p14:tracePt t="4742" x="3890963" y="3306763"/>
          <p14:tracePt t="4747" x="3957638" y="3306763"/>
          <p14:tracePt t="4758" x="4032250" y="3325813"/>
          <p14:tracePt t="4763" x="4060825" y="3335338"/>
          <p14:tracePt t="4783" x="4079875" y="3335338"/>
          <p14:tracePt t="4829" x="4089400" y="3335338"/>
          <p14:tracePt t="4834" x="4154488" y="3335338"/>
          <p14:tracePt t="4844" x="4221163" y="3354388"/>
          <p14:tracePt t="4850" x="4314825" y="3354388"/>
          <p14:tracePt t="4860" x="4400550" y="3354388"/>
          <p14:tracePt t="4867" x="4465638" y="3354388"/>
          <p14:tracePt t="4875" x="4541838" y="3354388"/>
          <p14:tracePt t="4882" x="4570413" y="3354388"/>
          <p14:tracePt t="4893" x="4597400" y="3354388"/>
          <p14:tracePt t="4899" x="4606925" y="3354388"/>
          <p14:tracePt t="5317" x="4503738" y="3354388"/>
          <p14:tracePt t="5331" x="4437063" y="3344863"/>
          <p14:tracePt t="5340" x="4427538" y="3344863"/>
          <p14:tracePt t="5348" x="4427538" y="3335338"/>
          <p14:tracePt t="5361" x="4419600" y="3335338"/>
          <p14:tracePt t="5363" x="4400550" y="3325813"/>
          <p14:tracePt t="5378" x="4371975" y="3325813"/>
          <p14:tracePt t="5380" x="4333875" y="3325813"/>
          <p14:tracePt t="5403" x="4070350" y="3354388"/>
          <p14:tracePt t="5416" x="3948113" y="3381375"/>
          <p14:tracePt t="5418" x="3835400" y="3400425"/>
          <p14:tracePt t="5428" x="3721100" y="3448050"/>
          <p14:tracePt t="5436" x="3608388" y="3467100"/>
          <p14:tracePt t="5445" x="3467100" y="3513138"/>
          <p14:tracePt t="5450" x="3325813" y="3551238"/>
          <p14:tracePt t="5459" x="3175000" y="3589338"/>
          <p14:tracePt t="5468" x="3052763" y="3636963"/>
          <p14:tracePt t="5476" x="2940050" y="3673475"/>
          <p14:tracePt t="5482" x="2827338" y="3702050"/>
          <p14:tracePt t="5493" x="2751138" y="3730625"/>
          <p14:tracePt t="5499" x="2657475" y="3749675"/>
          <p14:tracePt t="5509" x="2581275" y="3759200"/>
          <p14:tracePt t="5514" x="2516188" y="3759200"/>
          <p14:tracePt t="5534" x="2355850" y="3795713"/>
          <p14:tracePt t="5547" x="2270125" y="3795713"/>
          <p14:tracePt t="5562" x="2233613" y="3805238"/>
          <p14:tracePt t="5564" x="2195513" y="3805238"/>
          <p14:tracePt t="5583" x="2128838" y="3805238"/>
          <p14:tracePt t="5596" x="2025650" y="3805238"/>
          <p14:tracePt t="5603" x="1958975" y="3805238"/>
          <p14:tracePt t="5613" x="1893888" y="3805238"/>
          <p14:tracePt t="5619" x="1827213" y="3805238"/>
          <p14:tracePt t="5629" x="1781175" y="3805238"/>
          <p14:tracePt t="5635" x="1724025" y="3805238"/>
          <p14:tracePt t="5644" x="1704975" y="3786188"/>
          <p14:tracePt t="5651" x="1704975" y="3778250"/>
          <p14:tracePt t="5662" x="1695450" y="3778250"/>
          <p14:tracePt t="5666" x="1695450" y="3768725"/>
          <p14:tracePt t="5676" x="1685925" y="3759200"/>
          <p14:tracePt t="5683" x="1685925" y="3749675"/>
          <p14:tracePt t="5693" x="1676400" y="3730625"/>
          <p14:tracePt t="5699" x="1649413" y="3711575"/>
          <p14:tracePt t="5709" x="1611313" y="3683000"/>
          <p14:tracePt t="5715" x="1592263" y="3644900"/>
          <p14:tracePt t="5734" x="1498600" y="3598863"/>
          <p14:tracePt t="5743" x="1479550" y="3589338"/>
          <p14:tracePt t="5747" x="1479550" y="3579813"/>
          <p14:tracePt t="5760" x="1470025" y="3551238"/>
          <p14:tracePt t="5765" x="1460500" y="3541713"/>
          <p14:tracePt t="5781" x="1450975" y="3513138"/>
          <p14:tracePt t="5786" x="1450975" y="3503613"/>
          <p14:tracePt t="5797" x="1441450" y="3495675"/>
          <p14:tracePt t="5987" x="1441450" y="3513138"/>
          <p14:tracePt t="5995" x="1441450" y="3541713"/>
          <p14:tracePt t="6003" x="1441450" y="3560763"/>
          <p14:tracePt t="6013" x="1441450" y="3579813"/>
          <p14:tracePt t="6018" x="1441450" y="3598863"/>
          <p14:tracePt t="6031" x="1441450" y="3636963"/>
          <p14:tracePt t="6034" x="1450975" y="3673475"/>
          <p14:tracePt t="6047" x="1460500" y="3711575"/>
          <p14:tracePt t="6050" x="1460500" y="3749675"/>
          <p14:tracePt t="6060" x="1479550" y="3768725"/>
          <p14:tracePt t="6066" x="1479550" y="3814763"/>
          <p14:tracePt t="6077" x="1489075" y="3871913"/>
          <p14:tracePt t="6082" x="1498600" y="3900488"/>
          <p14:tracePt t="6093" x="1498600" y="3956050"/>
          <p14:tracePt t="6098" x="1517650" y="3994150"/>
          <p14:tracePt t="6110" x="1517650" y="4022725"/>
          <p14:tracePt t="6114" x="1525588" y="4060825"/>
          <p14:tracePt t="6127" x="1525588" y="4097338"/>
          <p14:tracePt t="6131" x="1525588" y="4135438"/>
          <p14:tracePt t="6146" x="1525588" y="4154488"/>
          <p14:tracePt t="6147" x="1525588" y="4173538"/>
          <p14:tracePt t="6160" x="1525588" y="4192588"/>
          <p14:tracePt t="6163" x="1525588" y="4219575"/>
          <p14:tracePt t="6177" x="1508125" y="4257675"/>
          <p14:tracePt t="6180" x="1508125" y="4276725"/>
          <p14:tracePt t="6196" x="1508125" y="4314825"/>
          <p14:tracePt t="6202" x="1508125" y="4343400"/>
          <p14:tracePt t="6211" x="1508125" y="4360863"/>
          <p14:tracePt t="6218" x="1508125" y="4379913"/>
          <p14:tracePt t="6229" x="1508125" y="4418013"/>
          <p14:tracePt t="6234" x="1508125" y="4446588"/>
          <p14:tracePt t="6243" x="1508125" y="4484688"/>
          <p14:tracePt t="6250" x="1508125" y="4521200"/>
          <p14:tracePt t="6260" x="1508125" y="4559300"/>
          <p14:tracePt t="6266" x="1508125" y="4578350"/>
          <p14:tracePt t="6279" x="1498600" y="4616450"/>
          <p14:tracePt t="6282" x="1498600" y="4652963"/>
          <p14:tracePt t="6293" x="1489075" y="4681538"/>
          <p14:tracePt t="6298" x="1479550" y="4719638"/>
          <p14:tracePt t="6309" x="1479550" y="4757738"/>
          <p14:tracePt t="6314" x="1460500" y="4794250"/>
          <p14:tracePt t="6326" x="1450975" y="4841875"/>
          <p14:tracePt t="6330" x="1450975" y="4860925"/>
          <p14:tracePt t="6343" x="1441450" y="4918075"/>
          <p14:tracePt t="6347" x="1441450" y="4945063"/>
          <p14:tracePt t="6360" x="1441450" y="4983163"/>
          <p14:tracePt t="6364" x="1441450" y="5002213"/>
          <p14:tracePt t="6378" x="1441450" y="5040313"/>
          <p14:tracePt t="6381" x="1441450" y="5076825"/>
          <p14:tracePt t="6395" x="1441450" y="5133975"/>
          <p14:tracePt t="6402" x="1441450" y="5143500"/>
          <p14:tracePt t="6412" x="1441450" y="5162550"/>
          <p14:tracePt t="6418" x="1441450" y="5172075"/>
          <p14:tracePt t="6428" x="1441450" y="5181600"/>
          <p14:tracePt t="6434" x="1441450" y="5191125"/>
          <p14:tracePt t="6446" x="1441450" y="5200650"/>
          <p14:tracePt t="6450" x="1441450" y="5210175"/>
          <p14:tracePt t="6459" x="1441450" y="5218113"/>
          <p14:tracePt t="6466" x="1441450" y="5237163"/>
          <p14:tracePt t="6481" x="1441450" y="5256213"/>
          <p14:tracePt t="6482" x="1441450" y="5284788"/>
          <p14:tracePt t="6496" x="1441450" y="5303838"/>
          <p14:tracePt t="6498" x="1422400" y="5322888"/>
          <p14:tracePt t="6512" x="1422400" y="5341938"/>
          <p14:tracePt t="6515" x="1422400" y="5368925"/>
          <p14:tracePt t="6530" x="1422400" y="5387975"/>
          <p14:tracePt t="6532" x="1422400" y="5397500"/>
          <p14:tracePt t="6547" x="1422400" y="5426075"/>
          <p14:tracePt t="6561" x="1422400" y="5435600"/>
          <p14:tracePt t="6565" x="1422400" y="5454650"/>
          <p14:tracePt t="6579" x="1422400" y="5464175"/>
          <p14:tracePt t="6580" x="1422400" y="5473700"/>
          <p14:tracePt t="6599" x="1422400" y="5500688"/>
          <p14:tracePt t="6602" x="1422400" y="5519738"/>
          <p14:tracePt t="6614" x="1422400" y="5529263"/>
          <p14:tracePt t="6618" x="1422400" y="5538788"/>
          <p14:tracePt t="6666" x="1422400" y="5548313"/>
          <p14:tracePt t="6861" x="1431925" y="5548313"/>
          <p14:tracePt t="6877" x="1554163" y="5510213"/>
          <p14:tracePt t="6888" x="1630363" y="5483225"/>
          <p14:tracePt t="6891" x="1685925" y="5454650"/>
          <p14:tracePt t="6902" x="1762125" y="5407025"/>
          <p14:tracePt t="6911" x="1817688" y="5378450"/>
          <p14:tracePt t="6915" x="1874838" y="5341938"/>
          <p14:tracePt t="6927" x="1931988" y="5294313"/>
          <p14:tracePt t="6930" x="2006600" y="5265738"/>
          <p14:tracePt t="6951" x="2224088" y="5153025"/>
          <p14:tracePt t="6962" x="2327275" y="5086350"/>
          <p14:tracePt t="6965" x="2468563" y="4992688"/>
          <p14:tracePt t="6976" x="2628900" y="4908550"/>
          <p14:tracePt t="6980" x="2808288" y="4794250"/>
          <p14:tracePt t="7000" x="3213100" y="4568825"/>
          <p14:tracePt t="7004" x="3411538" y="4475163"/>
          <p14:tracePt t="7014" x="3598863" y="4379913"/>
          <p14:tracePt t="7018" x="3730625" y="4314825"/>
          <p14:tracePt t="7028" x="3835400" y="4248150"/>
          <p14:tracePt t="7034" x="3890963" y="4202113"/>
          <p14:tracePt t="7046" x="3929063" y="4173538"/>
          <p14:tracePt t="7050" x="3938588" y="4164013"/>
          <p14:tracePt t="7195" x="3948113" y="4164013"/>
          <p14:tracePt t="7202" x="4022725" y="4164013"/>
          <p14:tracePt t="7213" x="4051300" y="4164013"/>
          <p14:tracePt t="7219" x="4060825" y="4164013"/>
          <p14:tracePt t="7377" x="4051300" y="4164013"/>
          <p14:tracePt t="7392" x="4041775" y="4164013"/>
          <p14:tracePt t="19770" x="4051300" y="3946525"/>
          <p14:tracePt t="19778" x="4070350" y="3654425"/>
          <p14:tracePt t="19786" x="4108450" y="3409950"/>
          <p14:tracePt t="19800" x="4108450" y="3184525"/>
          <p14:tracePt t="19814" x="4144963" y="2835275"/>
          <p14:tracePt t="19831" x="4183063" y="2459038"/>
          <p14:tracePt t="19834" x="4202113" y="2241550"/>
          <p14:tracePt t="19845" x="4221163" y="2063750"/>
          <p14:tracePt t="19852" x="4221163" y="1884363"/>
          <p14:tracePt t="19868" x="4286250" y="1573213"/>
          <p14:tracePt t="19881" x="4362450" y="1431925"/>
          <p14:tracePt t="19882" x="4410075" y="1338263"/>
          <p14:tracePt t="19896" x="4475163" y="1196975"/>
          <p14:tracePt t="19898" x="4522788" y="1092200"/>
          <p14:tracePt t="19911" x="4578350" y="979488"/>
          <p14:tracePt t="19915" x="4587875" y="904875"/>
          <p14:tracePt t="19928" x="4616450" y="857250"/>
          <p14:tracePt t="19931" x="4645025" y="800100"/>
          <p14:tracePt t="19944" x="4673600" y="744538"/>
          <p14:tracePt t="19946" x="4729163" y="706438"/>
          <p14:tracePt t="19960" x="4786313" y="641350"/>
          <p14:tracePt t="19963" x="4870450" y="574675"/>
          <p14:tracePt t="19979" x="5116513" y="366713"/>
          <p14:tracePt t="19995" x="5276850" y="225425"/>
          <p14:tracePt t="20011" x="5437188" y="666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.9|5.4|7.4|20.2|0.9|18.2|3.9|19.1|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0.6|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AEEB7F2D-E8E2-8C4E-BC32-17E89B20C7BD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AD9A8068-0EF3-DC47-8FC6-9B50380474A2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214ADAF1-136C-BA4D-9EF2-967F590207E6}"/>
    </a:ext>
  </a:extLst>
</a:theme>
</file>

<file path=ppt/theme/theme4.xml><?xml version="1.0" encoding="utf-8"?>
<a:theme xmlns:a="http://schemas.openxmlformats.org/drawingml/2006/main" name="JYU kuva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1C75390D-328C-7240-B2E3-A8C33FDA7370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26B6CF750F564C89ED5D293634A9D2" ma:contentTypeVersion="16" ma:contentTypeDescription="Create a new document." ma:contentTypeScope="" ma:versionID="8346f01a4ef3f34ddec8d23d8edc4c3d">
  <xsd:schema xmlns:xsd="http://www.w3.org/2001/XMLSchema" xmlns:xs="http://www.w3.org/2001/XMLSchema" xmlns:p="http://schemas.microsoft.com/office/2006/metadata/properties" xmlns:ns2="d69a2543-cc28-46c8-b244-a0513c19581c" xmlns:ns3="c2f59b0e-e001-4d85-b90c-0afdbc996ac2" targetNamespace="http://schemas.microsoft.com/office/2006/metadata/properties" ma:root="true" ma:fieldsID="30a7430edb4d30b8ec633a5257373d09" ns2:_="" ns3:_="">
    <xsd:import namespace="d69a2543-cc28-46c8-b244-a0513c19581c"/>
    <xsd:import namespace="c2f59b0e-e001-4d85-b90c-0afdbc996a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a2543-cc28-46c8-b244-a0513c195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59b0e-e001-4d85-b90c-0afdbc996a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b90782-1f8d-4211-b588-e96dcff01491}" ma:internalName="TaxCatchAll" ma:showField="CatchAllData" ma:web="c2f59b0e-e001-4d85-b90c-0afdbc996a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69a2543-cc28-46c8-b244-a0513c19581c" xsi:nil="true"/>
    <SharedWithUsers xmlns="c2f59b0e-e001-4d85-b90c-0afdbc996ac2">
      <UserInfo>
        <DisplayName/>
        <AccountId xsi:nil="true"/>
        <AccountType/>
      </UserInfo>
    </SharedWithUsers>
    <lcf76f155ced4ddcb4097134ff3c332f xmlns="d69a2543-cc28-46c8-b244-a0513c19581c">
      <Terms xmlns="http://schemas.microsoft.com/office/infopath/2007/PartnerControls"/>
    </lcf76f155ced4ddcb4097134ff3c332f>
    <TaxCatchAll xmlns="c2f59b0e-e001-4d85-b90c-0afdbc996ac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4F5C8E-DD3C-4E58-8806-595B8A596C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9a2543-cc28-46c8-b244-a0513c19581c"/>
    <ds:schemaRef ds:uri="c2f59b0e-e001-4d85-b90c-0afdbc996a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8F53DC-626B-4472-8E02-A6EF50334666}">
  <ds:schemaRefs>
    <ds:schemaRef ds:uri="d69a2543-cc28-46c8-b244-a0513c19581c"/>
    <ds:schemaRef ds:uri="c2f59b0e-e001-4d85-b90c-0afdbc996ac2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EC3DB68-F41E-4D7B-8EB2-5F9DDF8952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jyu_ppt_16_9</Template>
  <TotalTime>49251</TotalTime>
  <Words>2995</Words>
  <Application>Microsoft Macintosh PowerPoint</Application>
  <PresentationFormat>Widescreen</PresentationFormat>
  <Paragraphs>771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Cambria Math</vt:lpstr>
      <vt:lpstr>Courier New</vt:lpstr>
      <vt:lpstr>Helvetica</vt:lpstr>
      <vt:lpstr>Lato</vt:lpstr>
      <vt:lpstr>Palatino Linotype</vt:lpstr>
      <vt:lpstr>JYU Otsikkodiat</vt:lpstr>
      <vt:lpstr>JYU sisältö pohjat</vt:lpstr>
      <vt:lpstr>2_Mukautettu suunnittelumalli</vt:lpstr>
      <vt:lpstr>JYU kuvadiat</vt:lpstr>
      <vt:lpstr>Latest advancement on multiobjective robust decision-making under deep uncertainty: An interactive framework </vt:lpstr>
      <vt:lpstr>PowerPoint Presentation</vt:lpstr>
      <vt:lpstr>Case study - water quality management* (an extended uncertain version) </vt:lpstr>
      <vt:lpstr> 1. Scoping the model</vt:lpstr>
      <vt:lpstr> 1. Scoping the model</vt:lpstr>
      <vt:lpstr> 1. Scoping the model</vt:lpstr>
      <vt:lpstr> 1. Scoping the model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 2. Interactive robust decision-making phase</vt:lpstr>
      <vt:lpstr>PowerPoint Presentation</vt:lpstr>
      <vt:lpstr>PowerPoint Presentation</vt:lpstr>
    </vt:vector>
  </TitlesOfParts>
  <Manager/>
  <Company>University Of Jyväskylä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JYUnited.</dc:title>
  <dc:subject/>
  <dc:creator>Shavazipour, Babooshka</dc:creator>
  <cp:keywords/>
  <dc:description/>
  <cp:lastModifiedBy>Shavazipour, Babooshka</cp:lastModifiedBy>
  <cp:revision>578</cp:revision>
  <dcterms:created xsi:type="dcterms:W3CDTF">2019-05-28T06:18:21Z</dcterms:created>
  <dcterms:modified xsi:type="dcterms:W3CDTF">2023-06-19T09:28:06Z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380500</vt:r8>
  </property>
  <property fmtid="{D5CDD505-2E9C-101B-9397-08002B2CF9AE}" pid="3" name="MediaServiceImageTags">
    <vt:lpwstr/>
  </property>
  <property fmtid="{D5CDD505-2E9C-101B-9397-08002B2CF9AE}" pid="4" name="ContentTypeId">
    <vt:lpwstr>0x010100B726B6CF750F564C89ED5D293634A9D2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